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92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93" r:id="rId23"/>
    <p:sldId id="294" r:id="rId24"/>
    <p:sldId id="295" r:id="rId25"/>
    <p:sldId id="296" r:id="rId26"/>
    <p:sldId id="279" r:id="rId27"/>
    <p:sldId id="280" r:id="rId28"/>
    <p:sldId id="281" r:id="rId29"/>
    <p:sldId id="277" r:id="rId30"/>
    <p:sldId id="278" r:id="rId31"/>
    <p:sldId id="304" r:id="rId32"/>
    <p:sldId id="303" r:id="rId33"/>
    <p:sldId id="299" r:id="rId34"/>
    <p:sldId id="300" r:id="rId35"/>
    <p:sldId id="301" r:id="rId36"/>
    <p:sldId id="302" r:id="rId37"/>
    <p:sldId id="298" r:id="rId38"/>
    <p:sldId id="291" r:id="rId39"/>
    <p:sldId id="282" r:id="rId40"/>
    <p:sldId id="283" r:id="rId41"/>
    <p:sldId id="284" r:id="rId42"/>
    <p:sldId id="285" r:id="rId43"/>
    <p:sldId id="286" r:id="rId44"/>
    <p:sldId id="287" r:id="rId45"/>
    <p:sldId id="288" r:id="rId46"/>
    <p:sldId id="289" r:id="rId47"/>
    <p:sldId id="290" r:id="rId48"/>
  </p:sldIdLst>
  <p:sldSz cx="5765800" cy="3244850"/>
  <p:notesSz cx="5765800" cy="32448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60" d="100"/>
          <a:sy n="160" d="100"/>
        </p:scale>
        <p:origin x="922" y="8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32435" y="1005903"/>
            <a:ext cx="4900930" cy="6814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64870" y="1817116"/>
            <a:ext cx="4036060" cy="8112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-35" dirty="0"/>
              <a:t>Shaon</a:t>
            </a:r>
            <a:r>
              <a:rPr spc="25" dirty="0"/>
              <a:t> </a:t>
            </a:r>
            <a:r>
              <a:rPr spc="-15" dirty="0"/>
              <a:t>Kumer</a:t>
            </a:r>
            <a:r>
              <a:rPr spc="30" dirty="0"/>
              <a:t> </a:t>
            </a:r>
            <a:r>
              <a:rPr spc="-20" dirty="0"/>
              <a:t>Paul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685"/>
              </a:lnSpc>
            </a:pPr>
            <a:fld id="{81D60167-4931-47E6-BA6A-407CBD079E47}" type="slidenum">
              <a:rPr spc="25" dirty="0"/>
              <a:t>‹#›</a:t>
            </a:fld>
            <a:r>
              <a:rPr spc="25" dirty="0"/>
              <a:t>/35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-35" dirty="0"/>
              <a:t>Shaon</a:t>
            </a:r>
            <a:r>
              <a:rPr spc="25" dirty="0"/>
              <a:t> </a:t>
            </a:r>
            <a:r>
              <a:rPr spc="-15" dirty="0"/>
              <a:t>Kumer</a:t>
            </a:r>
            <a:r>
              <a:rPr spc="30" dirty="0"/>
              <a:t> </a:t>
            </a:r>
            <a:r>
              <a:rPr spc="-20" dirty="0"/>
              <a:t>Paul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685"/>
              </a:lnSpc>
            </a:pPr>
            <a:fld id="{81D60167-4931-47E6-BA6A-407CBD079E47}" type="slidenum">
              <a:rPr spc="25" dirty="0"/>
              <a:t>‹#›</a:t>
            </a:fld>
            <a:r>
              <a:rPr spc="25" dirty="0"/>
              <a:t>/35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88290" y="746315"/>
            <a:ext cx="2508123" cy="2141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969387" y="746315"/>
            <a:ext cx="2508123" cy="2141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-35" dirty="0"/>
              <a:t>Shaon</a:t>
            </a:r>
            <a:r>
              <a:rPr spc="25" dirty="0"/>
              <a:t> </a:t>
            </a:r>
            <a:r>
              <a:rPr spc="-15" dirty="0"/>
              <a:t>Kumer</a:t>
            </a:r>
            <a:r>
              <a:rPr spc="30" dirty="0"/>
              <a:t> </a:t>
            </a:r>
            <a:r>
              <a:rPr spc="-20" dirty="0"/>
              <a:t>Paul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685"/>
              </a:lnSpc>
            </a:pPr>
            <a:fld id="{81D60167-4931-47E6-BA6A-407CBD079E47}" type="slidenum">
              <a:rPr spc="25" dirty="0"/>
              <a:t>‹#›</a:t>
            </a:fld>
            <a:r>
              <a:rPr spc="25" dirty="0"/>
              <a:t>/35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-35" dirty="0"/>
              <a:t>Shaon</a:t>
            </a:r>
            <a:r>
              <a:rPr spc="25" dirty="0"/>
              <a:t> </a:t>
            </a:r>
            <a:r>
              <a:rPr spc="-15" dirty="0"/>
              <a:t>Kumer</a:t>
            </a:r>
            <a:r>
              <a:rPr spc="30" dirty="0"/>
              <a:t> </a:t>
            </a:r>
            <a:r>
              <a:rPr spc="-20" dirty="0"/>
              <a:t>Paul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685"/>
              </a:lnSpc>
            </a:pPr>
            <a:fld id="{81D60167-4931-47E6-BA6A-407CBD079E47}" type="slidenum">
              <a:rPr spc="25" dirty="0"/>
              <a:t>‹#›</a:t>
            </a:fld>
            <a:r>
              <a:rPr spc="25" dirty="0"/>
              <a:t>/35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-35" dirty="0"/>
              <a:t>Shaon</a:t>
            </a:r>
            <a:r>
              <a:rPr spc="25" dirty="0"/>
              <a:t> </a:t>
            </a:r>
            <a:r>
              <a:rPr spc="-15" dirty="0"/>
              <a:t>Kumer</a:t>
            </a:r>
            <a:r>
              <a:rPr spc="30" dirty="0"/>
              <a:t> </a:t>
            </a:r>
            <a:r>
              <a:rPr spc="-20" dirty="0"/>
              <a:t>Paul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685"/>
              </a:lnSpc>
            </a:pPr>
            <a:fld id="{81D60167-4931-47E6-BA6A-407CBD079E47}" type="slidenum">
              <a:rPr spc="25" dirty="0"/>
              <a:t>‹#›</a:t>
            </a:fld>
            <a:r>
              <a:rPr spc="25" dirty="0"/>
              <a:t>/35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36108" y="2680487"/>
            <a:ext cx="287883" cy="287883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4221087" y="3029101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9999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4141470" y="3025139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CCCC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4319272" y="3025139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CCCC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4475618" y="3018789"/>
            <a:ext cx="64135" cy="50800"/>
          </a:xfrm>
          <a:custGeom>
            <a:avLst/>
            <a:gdLst/>
            <a:ahLst/>
            <a:cxnLst/>
            <a:rect l="l" t="t" r="r" b="b"/>
            <a:pathLst>
              <a:path w="64135" h="50800">
                <a:moveTo>
                  <a:pt x="0" y="50800"/>
                </a:moveTo>
                <a:lnTo>
                  <a:pt x="43019" y="50800"/>
                </a:lnTo>
                <a:lnTo>
                  <a:pt x="43019" y="20434"/>
                </a:lnTo>
                <a:lnTo>
                  <a:pt x="0" y="20434"/>
                </a:lnTo>
                <a:lnTo>
                  <a:pt x="0" y="50800"/>
                </a:lnTo>
                <a:close/>
              </a:path>
              <a:path w="64135" h="50800">
                <a:moveTo>
                  <a:pt x="10491" y="20320"/>
                </a:moveTo>
                <a:lnTo>
                  <a:pt x="10491" y="10160"/>
                </a:lnTo>
                <a:lnTo>
                  <a:pt x="53672" y="10160"/>
                </a:lnTo>
                <a:lnTo>
                  <a:pt x="53672" y="40640"/>
                </a:lnTo>
                <a:lnTo>
                  <a:pt x="43512" y="40640"/>
                </a:lnTo>
              </a:path>
              <a:path w="64135" h="50800">
                <a:moveTo>
                  <a:pt x="20652" y="10160"/>
                </a:moveTo>
                <a:lnTo>
                  <a:pt x="20652" y="0"/>
                </a:lnTo>
                <a:lnTo>
                  <a:pt x="63832" y="0"/>
                </a:lnTo>
                <a:lnTo>
                  <a:pt x="63832" y="30480"/>
                </a:lnTo>
                <a:lnTo>
                  <a:pt x="53672" y="30480"/>
                </a:lnTo>
              </a:path>
            </a:pathLst>
          </a:custGeom>
          <a:ln w="5060">
            <a:solidFill>
              <a:srgbClr val="9999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4412450" y="3025139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CCCC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4772318" y="303148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9999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4683417" y="3025139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CCCC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4759618" y="3018789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CCCC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5030598" y="3018789"/>
            <a:ext cx="50800" cy="25400"/>
          </a:xfrm>
          <a:custGeom>
            <a:avLst/>
            <a:gdLst/>
            <a:ahLst/>
            <a:cxnLst/>
            <a:rect l="l" t="t" r="r" b="b"/>
            <a:pathLst>
              <a:path w="50800" h="25400">
                <a:moveTo>
                  <a:pt x="0" y="0"/>
                </a:moveTo>
                <a:lnTo>
                  <a:pt x="38100" y="0"/>
                </a:lnTo>
              </a:path>
              <a:path w="50800" h="25400">
                <a:moveTo>
                  <a:pt x="12700" y="12700"/>
                </a:moveTo>
                <a:lnTo>
                  <a:pt x="50800" y="12700"/>
                </a:lnTo>
              </a:path>
              <a:path w="50800" h="25400">
                <a:moveTo>
                  <a:pt x="12700" y="25400"/>
                </a:moveTo>
                <a:lnTo>
                  <a:pt x="50800" y="25400"/>
                </a:lnTo>
              </a:path>
            </a:pathLst>
          </a:custGeom>
          <a:ln w="7591">
            <a:solidFill>
              <a:srgbClr val="9999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4954397" y="3025139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CCCC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5030598" y="3056889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0" y="0"/>
                </a:moveTo>
                <a:lnTo>
                  <a:pt x="38100" y="0"/>
                </a:lnTo>
              </a:path>
              <a:path w="50800" h="12700">
                <a:moveTo>
                  <a:pt x="12700" y="12700"/>
                </a:moveTo>
                <a:lnTo>
                  <a:pt x="50800" y="12700"/>
                </a:lnTo>
              </a:path>
            </a:pathLst>
          </a:custGeom>
          <a:ln w="7591">
            <a:solidFill>
              <a:srgbClr val="CCCC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5301577" y="3018789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9999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5603025" y="3049269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19">
                <a:moveTo>
                  <a:pt x="0" y="0"/>
                </a:moveTo>
                <a:lnTo>
                  <a:pt x="20320" y="20320"/>
                </a:lnTo>
              </a:path>
            </a:pathLst>
          </a:custGeom>
          <a:ln w="7591">
            <a:solidFill>
              <a:srgbClr val="9999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5575961" y="3022775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80">
                <a:moveTo>
                  <a:pt x="30366" y="15183"/>
                </a:moveTo>
                <a:lnTo>
                  <a:pt x="30366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6" y="23568"/>
                </a:lnTo>
                <a:lnTo>
                  <a:pt x="30366" y="15183"/>
                </a:lnTo>
                <a:close/>
              </a:path>
            </a:pathLst>
          </a:custGeom>
          <a:ln w="5060">
            <a:solidFill>
              <a:srgbClr val="9999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5481104" y="3018789"/>
            <a:ext cx="233679" cy="50800"/>
          </a:xfrm>
          <a:custGeom>
            <a:avLst/>
            <a:gdLst/>
            <a:ahLst/>
            <a:cxnLst/>
            <a:rect l="l" t="t" r="r" b="b"/>
            <a:pathLst>
              <a:path w="233679" h="50800">
                <a:moveTo>
                  <a:pt x="40640" y="50800"/>
                </a:moveTo>
                <a:lnTo>
                  <a:pt x="50400" y="48796"/>
                </a:lnTo>
                <a:lnTo>
                  <a:pt x="58488" y="43339"/>
                </a:lnTo>
                <a:lnTo>
                  <a:pt x="64002" y="35262"/>
                </a:lnTo>
                <a:lnTo>
                  <a:pt x="66040" y="25400"/>
                </a:lnTo>
                <a:lnTo>
                  <a:pt x="64036" y="15537"/>
                </a:lnTo>
                <a:lnTo>
                  <a:pt x="58579" y="7461"/>
                </a:lnTo>
                <a:lnTo>
                  <a:pt x="50502" y="2004"/>
                </a:lnTo>
                <a:lnTo>
                  <a:pt x="40640" y="0"/>
                </a:lnTo>
                <a:lnTo>
                  <a:pt x="30778" y="2004"/>
                </a:lnTo>
                <a:lnTo>
                  <a:pt x="22701" y="7461"/>
                </a:lnTo>
                <a:lnTo>
                  <a:pt x="17244" y="15537"/>
                </a:lnTo>
                <a:lnTo>
                  <a:pt x="15240" y="25400"/>
                </a:lnTo>
              </a:path>
              <a:path w="233679" h="50800">
                <a:moveTo>
                  <a:pt x="30480" y="17780"/>
                </a:moveTo>
                <a:lnTo>
                  <a:pt x="15240" y="30480"/>
                </a:lnTo>
                <a:lnTo>
                  <a:pt x="0" y="17780"/>
                </a:lnTo>
              </a:path>
              <a:path w="233679" h="50800">
                <a:moveTo>
                  <a:pt x="193042" y="50800"/>
                </a:moveTo>
                <a:lnTo>
                  <a:pt x="183179" y="48796"/>
                </a:lnTo>
                <a:lnTo>
                  <a:pt x="175103" y="43339"/>
                </a:lnTo>
                <a:lnTo>
                  <a:pt x="169646" y="35262"/>
                </a:lnTo>
                <a:lnTo>
                  <a:pt x="167642" y="25400"/>
                </a:lnTo>
                <a:lnTo>
                  <a:pt x="169646" y="15537"/>
                </a:lnTo>
                <a:lnTo>
                  <a:pt x="175103" y="7461"/>
                </a:lnTo>
                <a:lnTo>
                  <a:pt x="183179" y="2004"/>
                </a:lnTo>
                <a:lnTo>
                  <a:pt x="193042" y="0"/>
                </a:lnTo>
                <a:lnTo>
                  <a:pt x="202904" y="2004"/>
                </a:lnTo>
                <a:lnTo>
                  <a:pt x="210981" y="7461"/>
                </a:lnTo>
                <a:lnTo>
                  <a:pt x="216438" y="15537"/>
                </a:lnTo>
                <a:lnTo>
                  <a:pt x="218442" y="25400"/>
                </a:lnTo>
              </a:path>
              <a:path w="233679" h="50800">
                <a:moveTo>
                  <a:pt x="233682" y="17780"/>
                </a:moveTo>
                <a:lnTo>
                  <a:pt x="218442" y="30480"/>
                </a:lnTo>
                <a:lnTo>
                  <a:pt x="203202" y="17780"/>
                </a:lnTo>
              </a:path>
            </a:pathLst>
          </a:custGeom>
          <a:ln w="5060">
            <a:solidFill>
              <a:srgbClr val="9999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0" y="0"/>
            <a:ext cx="2880360" cy="144780"/>
          </a:xfrm>
          <a:custGeom>
            <a:avLst/>
            <a:gdLst/>
            <a:ahLst/>
            <a:cxnLst/>
            <a:rect l="l" t="t" r="r" b="b"/>
            <a:pathLst>
              <a:path w="2880360" h="144780">
                <a:moveTo>
                  <a:pt x="2880004" y="0"/>
                </a:moveTo>
                <a:lnTo>
                  <a:pt x="0" y="0"/>
                </a:lnTo>
                <a:lnTo>
                  <a:pt x="0" y="144399"/>
                </a:lnTo>
                <a:lnTo>
                  <a:pt x="2880004" y="144399"/>
                </a:lnTo>
                <a:lnTo>
                  <a:pt x="2880004" y="0"/>
                </a:lnTo>
                <a:close/>
              </a:path>
            </a:pathLst>
          </a:custGeom>
          <a:solidFill>
            <a:srgbClr val="0000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4762" y="116507"/>
            <a:ext cx="2260600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5844" y="1193481"/>
            <a:ext cx="5514111" cy="7080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844130" y="3128943"/>
            <a:ext cx="681355" cy="1041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-35" dirty="0"/>
              <a:t>Shaon</a:t>
            </a:r>
            <a:r>
              <a:rPr spc="25" dirty="0"/>
              <a:t> </a:t>
            </a:r>
            <a:r>
              <a:rPr spc="-15" dirty="0"/>
              <a:t>Kumer</a:t>
            </a:r>
            <a:r>
              <a:rPr spc="30" dirty="0"/>
              <a:t> </a:t>
            </a:r>
            <a:r>
              <a:rPr spc="-20" dirty="0"/>
              <a:t>Paul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6700" y="3128943"/>
            <a:ext cx="297815" cy="1041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685"/>
              </a:lnSpc>
            </a:pPr>
            <a:fld id="{81D60167-4931-47E6-BA6A-407CBD079E47}" type="slidenum">
              <a:rPr spc="25" dirty="0"/>
              <a:t>‹#›</a:t>
            </a:fld>
            <a:r>
              <a:rPr spc="25" dirty="0"/>
              <a:t>/35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" Target="slide47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slide" Target="slide4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slide" Target="slide4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5.xml"/><Relationship Id="rId4" Type="http://schemas.openxmlformats.org/officeDocument/2006/relationships/slide" Target="slide4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4.xml"/><Relationship Id="rId4" Type="http://schemas.openxmlformats.org/officeDocument/2006/relationships/slide" Target="slide4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4.xml"/><Relationship Id="rId4" Type="http://schemas.openxmlformats.org/officeDocument/2006/relationships/slide" Target="slide4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4.xml"/><Relationship Id="rId4" Type="http://schemas.openxmlformats.org/officeDocument/2006/relationships/slide" Target="slide4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4.xml"/><Relationship Id="rId4" Type="http://schemas.openxmlformats.org/officeDocument/2006/relationships/slide" Target="slide4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4.xml"/><Relationship Id="rId4" Type="http://schemas.openxmlformats.org/officeDocument/2006/relationships/slide" Target="slide4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18.xml"/><Relationship Id="rId1" Type="http://schemas.openxmlformats.org/officeDocument/2006/relationships/slideLayout" Target="../slideLayouts/slideLayout5.xml"/><Relationship Id="rId4" Type="http://schemas.openxmlformats.org/officeDocument/2006/relationships/slide" Target="slide4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5.xml"/><Relationship Id="rId4" Type="http://schemas.openxmlformats.org/officeDocument/2006/relationships/slide" Target="slide4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4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4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4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qIPwl6-TfQV_gfhUg3Nh_B58VSep5DfcFgBm4RzM7No/edit?usp=shari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slide" Target="slide4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6.xml"/><Relationship Id="rId1" Type="http://schemas.openxmlformats.org/officeDocument/2006/relationships/slideLayout" Target="../slideLayouts/slideLayout5.xml"/><Relationship Id="rId4" Type="http://schemas.openxmlformats.org/officeDocument/2006/relationships/slide" Target="slide4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6.xml"/><Relationship Id="rId1" Type="http://schemas.openxmlformats.org/officeDocument/2006/relationships/slideLayout" Target="../slideLayouts/slideLayout4.xml"/><Relationship Id="rId4" Type="http://schemas.openxmlformats.org/officeDocument/2006/relationships/slide" Target="slide4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6.xml"/><Relationship Id="rId1" Type="http://schemas.openxmlformats.org/officeDocument/2006/relationships/slideLayout" Target="../slideLayouts/slideLayout4.xml"/><Relationship Id="rId4" Type="http://schemas.openxmlformats.org/officeDocument/2006/relationships/slide" Target="slide4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9.xml"/><Relationship Id="rId1" Type="http://schemas.openxmlformats.org/officeDocument/2006/relationships/slideLayout" Target="../slideLayouts/slideLayout5.xml"/><Relationship Id="rId4" Type="http://schemas.openxmlformats.org/officeDocument/2006/relationships/slide" Target="slide4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slide" Target="slide4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4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4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4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4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4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4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4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4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39.xml"/><Relationship Id="rId1" Type="http://schemas.openxmlformats.org/officeDocument/2006/relationships/slideLayout" Target="../slideLayouts/slideLayout4.xml"/><Relationship Id="rId4" Type="http://schemas.openxmlformats.org/officeDocument/2006/relationships/slide" Target="slide4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4.xml"/><Relationship Id="rId1" Type="http://schemas.openxmlformats.org/officeDocument/2006/relationships/slideLayout" Target="../slideLayouts/slideLayout4.xml"/><Relationship Id="rId4" Type="http://schemas.openxmlformats.org/officeDocument/2006/relationships/slide" Target="slide4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39.xml"/><Relationship Id="rId1" Type="http://schemas.openxmlformats.org/officeDocument/2006/relationships/slideLayout" Target="../slideLayouts/slideLayout4.xml"/><Relationship Id="rId4" Type="http://schemas.openxmlformats.org/officeDocument/2006/relationships/slide" Target="slide4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4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slide" Target="slide4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42.xml"/><Relationship Id="rId1" Type="http://schemas.openxmlformats.org/officeDocument/2006/relationships/slideLayout" Target="../slideLayouts/slideLayout4.xml"/><Relationship Id="rId4" Type="http://schemas.openxmlformats.org/officeDocument/2006/relationships/slide" Target="slide4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4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4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4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4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jpg"/><Relationship Id="rId4" Type="http://schemas.openxmlformats.org/officeDocument/2006/relationships/slide" Target="slide4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jpg"/><Relationship Id="rId4" Type="http://schemas.openxmlformats.org/officeDocument/2006/relationships/slide" Target="slide4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4.xml"/><Relationship Id="rId1" Type="http://schemas.openxmlformats.org/officeDocument/2006/relationships/slideLayout" Target="../slideLayouts/slideLayout4.xml"/><Relationship Id="rId4" Type="http://schemas.openxmlformats.org/officeDocument/2006/relationships/slide" Target="slide4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slide" Target="slide4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slide" Target="slide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80004" y="0"/>
            <a:ext cx="2880360" cy="144780"/>
          </a:xfrm>
          <a:custGeom>
            <a:avLst/>
            <a:gdLst/>
            <a:ahLst/>
            <a:cxnLst/>
            <a:rect l="l" t="t" r="r" b="b"/>
            <a:pathLst>
              <a:path w="2880360" h="144780">
                <a:moveTo>
                  <a:pt x="2880004" y="0"/>
                </a:moveTo>
                <a:lnTo>
                  <a:pt x="0" y="0"/>
                </a:lnTo>
                <a:lnTo>
                  <a:pt x="0" y="144399"/>
                </a:lnTo>
                <a:lnTo>
                  <a:pt x="2880004" y="144399"/>
                </a:lnTo>
                <a:lnTo>
                  <a:pt x="2880004" y="0"/>
                </a:lnTo>
                <a:close/>
              </a:path>
            </a:pathLst>
          </a:custGeom>
          <a:solidFill>
            <a:srgbClr val="00009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7743" y="376414"/>
            <a:ext cx="5635625" cy="670560"/>
            <a:chOff x="87743" y="376414"/>
            <a:chExt cx="5635625" cy="670560"/>
          </a:xfrm>
        </p:grpSpPr>
        <p:sp>
          <p:nvSpPr>
            <p:cNvPr id="4" name="object 4"/>
            <p:cNvSpPr/>
            <p:nvPr/>
          </p:nvSpPr>
          <p:spPr>
            <a:xfrm>
              <a:off x="87743" y="376414"/>
              <a:ext cx="5584825" cy="82550"/>
            </a:xfrm>
            <a:custGeom>
              <a:avLst/>
              <a:gdLst/>
              <a:ahLst/>
              <a:cxnLst/>
              <a:rect l="l" t="t" r="r" b="b"/>
              <a:pathLst>
                <a:path w="5584825" h="82550">
                  <a:moveTo>
                    <a:pt x="5533779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5584580" y="82384"/>
                  </a:lnTo>
                  <a:lnTo>
                    <a:pt x="5584580" y="50800"/>
                  </a:lnTo>
                  <a:lnTo>
                    <a:pt x="5580571" y="31075"/>
                  </a:lnTo>
                  <a:lnTo>
                    <a:pt x="5569657" y="14922"/>
                  </a:lnTo>
                  <a:lnTo>
                    <a:pt x="5553504" y="4008"/>
                  </a:lnTo>
                  <a:lnTo>
                    <a:pt x="5533779" y="0"/>
                  </a:lnTo>
                  <a:close/>
                </a:path>
              </a:pathLst>
            </a:custGeom>
            <a:solidFill>
              <a:srgbClr val="0000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8544" y="439671"/>
              <a:ext cx="5584825" cy="607695"/>
            </a:xfrm>
            <a:custGeom>
              <a:avLst/>
              <a:gdLst/>
              <a:ahLst/>
              <a:cxnLst/>
              <a:rect l="l" t="t" r="r" b="b"/>
              <a:pathLst>
                <a:path w="5584825" h="607694">
                  <a:moveTo>
                    <a:pt x="5584580" y="0"/>
                  </a:moveTo>
                  <a:lnTo>
                    <a:pt x="0" y="0"/>
                  </a:lnTo>
                  <a:lnTo>
                    <a:pt x="0" y="607101"/>
                  </a:lnTo>
                  <a:lnTo>
                    <a:pt x="5584580" y="607101"/>
                  </a:lnTo>
                  <a:lnTo>
                    <a:pt x="55845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7743" y="420834"/>
              <a:ext cx="5584825" cy="575310"/>
            </a:xfrm>
            <a:custGeom>
              <a:avLst/>
              <a:gdLst/>
              <a:ahLst/>
              <a:cxnLst/>
              <a:rect l="l" t="t" r="r" b="b"/>
              <a:pathLst>
                <a:path w="5584825" h="575310">
                  <a:moveTo>
                    <a:pt x="5584580" y="0"/>
                  </a:moveTo>
                  <a:lnTo>
                    <a:pt x="0" y="0"/>
                  </a:lnTo>
                  <a:lnTo>
                    <a:pt x="0" y="524337"/>
                  </a:lnTo>
                  <a:lnTo>
                    <a:pt x="4008" y="544061"/>
                  </a:lnTo>
                  <a:lnTo>
                    <a:pt x="14922" y="560214"/>
                  </a:lnTo>
                  <a:lnTo>
                    <a:pt x="31075" y="571129"/>
                  </a:lnTo>
                  <a:lnTo>
                    <a:pt x="50800" y="575137"/>
                  </a:lnTo>
                  <a:lnTo>
                    <a:pt x="5533779" y="575137"/>
                  </a:lnTo>
                  <a:lnTo>
                    <a:pt x="5553504" y="571129"/>
                  </a:lnTo>
                  <a:lnTo>
                    <a:pt x="5569657" y="560214"/>
                  </a:lnTo>
                  <a:lnTo>
                    <a:pt x="5580571" y="544061"/>
                  </a:lnTo>
                  <a:lnTo>
                    <a:pt x="5584580" y="524337"/>
                  </a:lnTo>
                  <a:lnTo>
                    <a:pt x="5584580" y="0"/>
                  </a:lnTo>
                  <a:close/>
                </a:path>
              </a:pathLst>
            </a:custGeom>
            <a:solidFill>
              <a:srgbClr val="0000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00314" y="479003"/>
            <a:ext cx="2761615" cy="3848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ts val="1639"/>
              </a:lnSpc>
              <a:spcBef>
                <a:spcPts val="135"/>
              </a:spcBef>
            </a:pPr>
            <a:r>
              <a:rPr b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Underwater</a:t>
            </a:r>
            <a:r>
              <a:rPr b="1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b="1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Enhancement</a:t>
            </a:r>
          </a:p>
          <a:p>
            <a:pPr algn="ctr">
              <a:lnSpc>
                <a:spcPts val="1160"/>
              </a:lnSpc>
            </a:pPr>
            <a:r>
              <a:rPr sz="1000" b="1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  <a:r>
              <a:rPr sz="1000" b="1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b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38223" y="1206066"/>
            <a:ext cx="2282825" cy="170944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0"/>
              </a:spcBef>
            </a:pPr>
            <a:r>
              <a:rPr sz="1100" b="1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Shaon</a:t>
            </a:r>
            <a:r>
              <a:rPr sz="1100" b="1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Kumer</a:t>
            </a:r>
            <a:r>
              <a:rPr sz="1100" b="1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b="1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Paul</a:t>
            </a:r>
            <a:endParaRPr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5" algn="ctr">
              <a:lnSpc>
                <a:spcPct val="100000"/>
              </a:lnSpc>
            </a:pPr>
            <a:r>
              <a:rPr sz="8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Roll</a:t>
            </a:r>
            <a:r>
              <a:rPr sz="800" b="1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No.:</a:t>
            </a:r>
            <a:r>
              <a:rPr sz="800" b="1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800" b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120CS0673</a:t>
            </a:r>
            <a:endParaRPr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Bef>
                <a:spcPts val="270"/>
              </a:spcBef>
            </a:pPr>
            <a:r>
              <a:rPr sz="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</a:t>
            </a:r>
            <a:r>
              <a:rPr sz="8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8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supervision</a:t>
            </a:r>
            <a:r>
              <a:rPr sz="8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endParaRPr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5" algn="ctr">
              <a:lnSpc>
                <a:spcPts val="955"/>
              </a:lnSpc>
              <a:spcBef>
                <a:spcPts val="270"/>
              </a:spcBef>
            </a:pPr>
            <a:r>
              <a:rPr sz="8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Pankaj</a:t>
            </a:r>
            <a:r>
              <a:rPr sz="800" b="1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8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Kumar</a:t>
            </a:r>
            <a:r>
              <a:rPr sz="800" b="1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800" b="1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</a:t>
            </a:r>
            <a:endParaRPr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5" algn="ctr">
              <a:lnSpc>
                <a:spcPts val="944"/>
              </a:lnSpc>
            </a:pPr>
            <a:r>
              <a:rPr sz="8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endParaRPr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5" algn="ctr">
              <a:lnSpc>
                <a:spcPts val="955"/>
              </a:lnSpc>
            </a:pPr>
            <a:r>
              <a:rPr sz="800" b="1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Santos</a:t>
            </a:r>
            <a:r>
              <a:rPr sz="800" b="1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8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Kumar</a:t>
            </a:r>
            <a:r>
              <a:rPr sz="800" b="1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8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</a:t>
            </a:r>
            <a:endParaRPr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algn="ctr">
              <a:lnSpc>
                <a:spcPts val="950"/>
              </a:lnSpc>
              <a:spcBef>
                <a:spcPts val="590"/>
              </a:spcBef>
            </a:pPr>
            <a:r>
              <a:rPr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</a:t>
            </a:r>
            <a:r>
              <a:rPr sz="8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8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</a:t>
            </a:r>
            <a:r>
              <a:rPr sz="8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sz="8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8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Engineering </a:t>
            </a:r>
            <a:r>
              <a:rPr sz="800" spc="-1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NIT</a:t>
            </a:r>
            <a:r>
              <a:rPr sz="8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Rourkela-769008,</a:t>
            </a:r>
            <a:r>
              <a:rPr sz="8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India</a:t>
            </a:r>
            <a:endParaRPr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4365">
              <a:lnSpc>
                <a:spcPct val="100000"/>
              </a:lnSpc>
            </a:pPr>
            <a:r>
              <a:rPr sz="11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October</a:t>
            </a:r>
            <a:r>
              <a:rPr sz="11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1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sz="11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z="11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2023</a:t>
            </a:r>
            <a:endParaRPr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13874"/>
            <a:ext cx="5760085" cy="126364"/>
            <a:chOff x="0" y="3113874"/>
            <a:chExt cx="5760085" cy="126364"/>
          </a:xfrm>
        </p:grpSpPr>
        <p:sp>
          <p:nvSpPr>
            <p:cNvPr id="10" name="object 10"/>
            <p:cNvSpPr/>
            <p:nvPr/>
          </p:nvSpPr>
          <p:spPr>
            <a:xfrm>
              <a:off x="0" y="3113874"/>
              <a:ext cx="518795" cy="126364"/>
            </a:xfrm>
            <a:custGeom>
              <a:avLst/>
              <a:gdLst/>
              <a:ahLst/>
              <a:cxnLst/>
              <a:rect l="l" t="t" r="r" b="b"/>
              <a:pathLst>
                <a:path w="518795" h="126364">
                  <a:moveTo>
                    <a:pt x="51837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518375" y="126123"/>
                  </a:lnTo>
                  <a:lnTo>
                    <a:pt x="518375" y="0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7204" y="3113874"/>
              <a:ext cx="1383030" cy="126364"/>
            </a:xfrm>
            <a:custGeom>
              <a:avLst/>
              <a:gdLst/>
              <a:ahLst/>
              <a:cxnLst/>
              <a:rect l="l" t="t" r="r" b="b"/>
              <a:pathLst>
                <a:path w="1383030" h="126364">
                  <a:moveTo>
                    <a:pt x="1382433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1382433" y="126123"/>
                  </a:lnTo>
                  <a:lnTo>
                    <a:pt x="1382433" y="0"/>
                  </a:lnTo>
                  <a:close/>
                </a:path>
              </a:pathLst>
            </a:custGeom>
            <a:solidFill>
              <a:srgbClr val="0000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58467" y="3113874"/>
              <a:ext cx="3801745" cy="126364"/>
            </a:xfrm>
            <a:custGeom>
              <a:avLst/>
              <a:gdLst/>
              <a:ahLst/>
              <a:cxnLst/>
              <a:rect l="l" t="t" r="r" b="b"/>
              <a:pathLst>
                <a:path w="3801745" h="126364">
                  <a:moveTo>
                    <a:pt x="0" y="126123"/>
                  </a:moveTo>
                  <a:lnTo>
                    <a:pt x="3801529" y="126123"/>
                  </a:lnTo>
                  <a:lnTo>
                    <a:pt x="3801529" y="0"/>
                  </a:lnTo>
                  <a:lnTo>
                    <a:pt x="0" y="0"/>
                  </a:lnTo>
                  <a:lnTo>
                    <a:pt x="0" y="126123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25" dirty="0"/>
              <a:t>1</a:t>
            </a:fld>
            <a:r>
              <a:rPr spc="25" dirty="0"/>
              <a:t>/35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35" dirty="0"/>
              <a:t>Shaon</a:t>
            </a:r>
            <a:r>
              <a:rPr spc="25" dirty="0"/>
              <a:t> </a:t>
            </a:r>
            <a:r>
              <a:rPr spc="-15" dirty="0"/>
              <a:t>Kumer</a:t>
            </a:r>
            <a:r>
              <a:rPr spc="30" dirty="0"/>
              <a:t> </a:t>
            </a:r>
            <a:r>
              <a:rPr spc="-20" dirty="0"/>
              <a:t>Paul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446183" y="3128943"/>
            <a:ext cx="11658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Underwater</a:t>
            </a:r>
            <a:r>
              <a:rPr sz="600" b="1" spc="3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</a:t>
            </a:r>
            <a:r>
              <a:rPr sz="600" b="1" spc="3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2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Enhancement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2108" y="3586"/>
            <a:ext cx="19018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2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Application</a:t>
            </a:r>
            <a:r>
              <a:rPr sz="600" b="1" spc="5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3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Areas</a:t>
            </a:r>
            <a:r>
              <a:rPr sz="600" b="1" spc="5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2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</a:t>
            </a:r>
            <a:r>
              <a:rPr sz="600" b="1" spc="5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Underwater</a:t>
            </a:r>
            <a:r>
              <a:rPr sz="600" b="1" spc="5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</a:t>
            </a:r>
            <a:r>
              <a:rPr sz="600" b="1" spc="5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2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Enhancement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30530"/>
            <a:chOff x="0" y="0"/>
            <a:chExt cx="5760085" cy="430530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9380"/>
            </a:xfrm>
            <a:custGeom>
              <a:avLst/>
              <a:gdLst/>
              <a:ahLst/>
              <a:cxnLst/>
              <a:rect l="l" t="t" r="r" b="b"/>
              <a:pathLst>
                <a:path w="2880360" h="119380">
                  <a:moveTo>
                    <a:pt x="0" y="119083"/>
                  </a:moveTo>
                  <a:lnTo>
                    <a:pt x="2880004" y="119083"/>
                  </a:lnTo>
                  <a:lnTo>
                    <a:pt x="2880004" y="0"/>
                  </a:lnTo>
                  <a:lnTo>
                    <a:pt x="0" y="0"/>
                  </a:lnTo>
                  <a:lnTo>
                    <a:pt x="0" y="119083"/>
                  </a:lnTo>
                  <a:close/>
                </a:path>
              </a:pathLst>
            </a:custGeom>
            <a:solidFill>
              <a:srgbClr val="0000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083"/>
              <a:ext cx="5760073" cy="31125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4762" y="116507"/>
            <a:ext cx="279527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Underwater</a:t>
            </a:r>
            <a:r>
              <a:rPr sz="1400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Infrastructure</a:t>
            </a:r>
            <a:r>
              <a:rPr sz="1400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Inspection: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113874"/>
            <a:ext cx="5760085" cy="126364"/>
            <a:chOff x="0" y="3113874"/>
            <a:chExt cx="5760085" cy="126364"/>
          </a:xfrm>
        </p:grpSpPr>
        <p:sp>
          <p:nvSpPr>
            <p:cNvPr id="8" name="object 8"/>
            <p:cNvSpPr/>
            <p:nvPr/>
          </p:nvSpPr>
          <p:spPr>
            <a:xfrm>
              <a:off x="0" y="3113874"/>
              <a:ext cx="518795" cy="126364"/>
            </a:xfrm>
            <a:custGeom>
              <a:avLst/>
              <a:gdLst/>
              <a:ahLst/>
              <a:cxnLst/>
              <a:rect l="l" t="t" r="r" b="b"/>
              <a:pathLst>
                <a:path w="518795" h="126364">
                  <a:moveTo>
                    <a:pt x="51837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518375" y="126123"/>
                  </a:lnTo>
                  <a:lnTo>
                    <a:pt x="518375" y="0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7204" y="3113874"/>
              <a:ext cx="1383030" cy="126364"/>
            </a:xfrm>
            <a:custGeom>
              <a:avLst/>
              <a:gdLst/>
              <a:ahLst/>
              <a:cxnLst/>
              <a:rect l="l" t="t" r="r" b="b"/>
              <a:pathLst>
                <a:path w="1383030" h="126364">
                  <a:moveTo>
                    <a:pt x="1382433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1382433" y="126123"/>
                  </a:lnTo>
                  <a:lnTo>
                    <a:pt x="1382433" y="0"/>
                  </a:lnTo>
                  <a:close/>
                </a:path>
              </a:pathLst>
            </a:custGeom>
            <a:solidFill>
              <a:srgbClr val="0000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58467" y="3113874"/>
              <a:ext cx="3801745" cy="126364"/>
            </a:xfrm>
            <a:custGeom>
              <a:avLst/>
              <a:gdLst/>
              <a:ahLst/>
              <a:cxnLst/>
              <a:rect l="l" t="t" r="r" b="b"/>
              <a:pathLst>
                <a:path w="3801745" h="126364">
                  <a:moveTo>
                    <a:pt x="0" y="126123"/>
                  </a:moveTo>
                  <a:lnTo>
                    <a:pt x="3801529" y="126123"/>
                  </a:lnTo>
                  <a:lnTo>
                    <a:pt x="3801529" y="0"/>
                  </a:lnTo>
                  <a:lnTo>
                    <a:pt x="0" y="0"/>
                  </a:lnTo>
                  <a:lnTo>
                    <a:pt x="0" y="126123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25" dirty="0"/>
              <a:t>10</a:t>
            </a:fld>
            <a:r>
              <a:rPr spc="25" dirty="0"/>
              <a:t>/35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35" dirty="0"/>
              <a:t>Shaon</a:t>
            </a:r>
            <a:r>
              <a:rPr spc="25" dirty="0"/>
              <a:t> </a:t>
            </a:r>
            <a:r>
              <a:rPr spc="-15" dirty="0"/>
              <a:t>Kumer</a:t>
            </a:r>
            <a:r>
              <a:rPr spc="30" dirty="0"/>
              <a:t> </a:t>
            </a:r>
            <a:r>
              <a:rPr spc="-20" dirty="0"/>
              <a:t>Paul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446183" y="3128943"/>
            <a:ext cx="11658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Underwater</a:t>
            </a:r>
            <a:r>
              <a:rPr sz="600" b="1" spc="30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</a:t>
            </a:r>
            <a:r>
              <a:rPr sz="600" b="1" spc="3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2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Enhancement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CD7EFA-D52F-EDE0-497D-6CBD9E1E3205}"/>
              </a:ext>
            </a:extLst>
          </p:cNvPr>
          <p:cNvSpPr txBox="1"/>
          <p:nvPr/>
        </p:nvSpPr>
        <p:spPr>
          <a:xfrm>
            <a:off x="3035300" y="1010909"/>
            <a:ext cx="266917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effectLst/>
                <a:latin typeface="Söhne"/>
              </a:rPr>
              <a:t>Many Industries </a:t>
            </a:r>
            <a:r>
              <a:rPr lang="en-US" sz="1200" dirty="0">
                <a:latin typeface="Söhne"/>
              </a:rPr>
              <a:t>use underwater pipeline to transport </a:t>
            </a:r>
            <a:r>
              <a:rPr lang="en-US" sz="1200" b="0" i="0" dirty="0">
                <a:effectLst/>
                <a:latin typeface="Söhne"/>
              </a:rPr>
              <a:t>oil and gas, and it requires regular inspection. Enhanced images can aid in identifying corrosion, structural damage, and other issues that might impact the safety and functionality of these structures.</a:t>
            </a:r>
            <a:endParaRPr lang="en-US" sz="12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FEB3A57-F3EF-DB19-2FDC-4684AE5509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397" y="772474"/>
            <a:ext cx="2517496" cy="1905000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2108" y="3586"/>
            <a:ext cx="19018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2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Application</a:t>
            </a:r>
            <a:r>
              <a:rPr sz="600" b="1" spc="5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3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Areas</a:t>
            </a:r>
            <a:r>
              <a:rPr sz="600" b="1" spc="5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2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</a:t>
            </a:r>
            <a:r>
              <a:rPr sz="600" b="1" spc="5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Underwater</a:t>
            </a:r>
            <a:r>
              <a:rPr sz="600" b="1" spc="5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</a:t>
            </a:r>
            <a:r>
              <a:rPr sz="600" b="1" spc="5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2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Enhancement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30530"/>
            <a:chOff x="0" y="0"/>
            <a:chExt cx="5760085" cy="430530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9380"/>
            </a:xfrm>
            <a:custGeom>
              <a:avLst/>
              <a:gdLst/>
              <a:ahLst/>
              <a:cxnLst/>
              <a:rect l="l" t="t" r="r" b="b"/>
              <a:pathLst>
                <a:path w="2880360" h="119380">
                  <a:moveTo>
                    <a:pt x="0" y="119083"/>
                  </a:moveTo>
                  <a:lnTo>
                    <a:pt x="2880004" y="119083"/>
                  </a:lnTo>
                  <a:lnTo>
                    <a:pt x="2880004" y="0"/>
                  </a:lnTo>
                  <a:lnTo>
                    <a:pt x="0" y="0"/>
                  </a:lnTo>
                  <a:lnTo>
                    <a:pt x="0" y="119083"/>
                  </a:lnTo>
                  <a:close/>
                </a:path>
              </a:pathLst>
            </a:custGeom>
            <a:solidFill>
              <a:srgbClr val="0000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083"/>
              <a:ext cx="5760073" cy="31125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4762" y="116507"/>
            <a:ext cx="3554729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5" dirty="0"/>
              <a:t>Underwater</a:t>
            </a:r>
            <a:r>
              <a:rPr spc="35" dirty="0"/>
              <a:t> </a:t>
            </a:r>
            <a:r>
              <a:rPr spc="-25" dirty="0"/>
              <a:t>Robotics</a:t>
            </a:r>
            <a:r>
              <a:rPr spc="40" dirty="0"/>
              <a:t> </a:t>
            </a:r>
            <a:r>
              <a:rPr spc="-60" dirty="0"/>
              <a:t>and</a:t>
            </a:r>
            <a:r>
              <a:rPr spc="40" dirty="0"/>
              <a:t> </a:t>
            </a:r>
            <a:r>
              <a:rPr spc="-40" dirty="0"/>
              <a:t>Autonomous</a:t>
            </a:r>
            <a:r>
              <a:rPr spc="35" dirty="0"/>
              <a:t> </a:t>
            </a:r>
            <a:r>
              <a:rPr spc="-45" dirty="0"/>
              <a:t>Vehicles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0" y="3113874"/>
            <a:ext cx="5760085" cy="126364"/>
            <a:chOff x="0" y="3113874"/>
            <a:chExt cx="5760085" cy="126364"/>
          </a:xfrm>
        </p:grpSpPr>
        <p:sp>
          <p:nvSpPr>
            <p:cNvPr id="8" name="object 8"/>
            <p:cNvSpPr/>
            <p:nvPr/>
          </p:nvSpPr>
          <p:spPr>
            <a:xfrm>
              <a:off x="0" y="3113874"/>
              <a:ext cx="518795" cy="126364"/>
            </a:xfrm>
            <a:custGeom>
              <a:avLst/>
              <a:gdLst/>
              <a:ahLst/>
              <a:cxnLst/>
              <a:rect l="l" t="t" r="r" b="b"/>
              <a:pathLst>
                <a:path w="518795" h="126364">
                  <a:moveTo>
                    <a:pt x="51837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518375" y="126123"/>
                  </a:lnTo>
                  <a:lnTo>
                    <a:pt x="518375" y="0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7204" y="3113874"/>
              <a:ext cx="1383030" cy="126364"/>
            </a:xfrm>
            <a:custGeom>
              <a:avLst/>
              <a:gdLst/>
              <a:ahLst/>
              <a:cxnLst/>
              <a:rect l="l" t="t" r="r" b="b"/>
              <a:pathLst>
                <a:path w="1383030" h="126364">
                  <a:moveTo>
                    <a:pt x="1382433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1382433" y="126123"/>
                  </a:lnTo>
                  <a:lnTo>
                    <a:pt x="1382433" y="0"/>
                  </a:lnTo>
                  <a:close/>
                </a:path>
              </a:pathLst>
            </a:custGeom>
            <a:solidFill>
              <a:srgbClr val="0000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58467" y="3113874"/>
              <a:ext cx="3801745" cy="126364"/>
            </a:xfrm>
            <a:custGeom>
              <a:avLst/>
              <a:gdLst/>
              <a:ahLst/>
              <a:cxnLst/>
              <a:rect l="l" t="t" r="r" b="b"/>
              <a:pathLst>
                <a:path w="3801745" h="126364">
                  <a:moveTo>
                    <a:pt x="0" y="126123"/>
                  </a:moveTo>
                  <a:lnTo>
                    <a:pt x="3801529" y="126123"/>
                  </a:lnTo>
                  <a:lnTo>
                    <a:pt x="3801529" y="0"/>
                  </a:lnTo>
                  <a:lnTo>
                    <a:pt x="0" y="0"/>
                  </a:lnTo>
                  <a:lnTo>
                    <a:pt x="0" y="126123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25" dirty="0"/>
              <a:t>11</a:t>
            </a:fld>
            <a:r>
              <a:rPr spc="25" dirty="0"/>
              <a:t>/35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35" dirty="0"/>
              <a:t>Shaon</a:t>
            </a:r>
            <a:r>
              <a:rPr spc="25" dirty="0"/>
              <a:t> </a:t>
            </a:r>
            <a:r>
              <a:rPr spc="-15" dirty="0"/>
              <a:t>Kumer</a:t>
            </a:r>
            <a:r>
              <a:rPr spc="30" dirty="0"/>
              <a:t> </a:t>
            </a:r>
            <a:r>
              <a:rPr spc="-20" dirty="0"/>
              <a:t>Paul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446183" y="3128943"/>
            <a:ext cx="11658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Underwater</a:t>
            </a:r>
            <a:r>
              <a:rPr sz="600" b="1" spc="30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</a:t>
            </a:r>
            <a:r>
              <a:rPr sz="600" b="1" spc="3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2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Enhancement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16196B-CA8F-1A19-90C0-10545AF86323}"/>
              </a:ext>
            </a:extLst>
          </p:cNvPr>
          <p:cNvSpPr txBox="1"/>
          <p:nvPr/>
        </p:nvSpPr>
        <p:spPr>
          <a:xfrm>
            <a:off x="215900" y="856363"/>
            <a:ext cx="288417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US" sz="1200" dirty="0"/>
              <a:t>Enhanced images improve the performance of underwater robots and autonomous vehicles</a:t>
            </a:r>
          </a:p>
          <a:p>
            <a:pPr marL="171450" indent="-171450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US" sz="1200" dirty="0"/>
              <a:t>Enable effective navigation and task completion in challenging underwater environments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sz="12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1FA7CB0-5882-EEB6-8AAE-5C6FB03E4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2254" y="824405"/>
            <a:ext cx="2100352" cy="16490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B39631B-C546-E270-0A17-0A8FEEB9DB17}"/>
              </a:ext>
            </a:extLst>
          </p:cNvPr>
          <p:cNvSpPr txBox="1"/>
          <p:nvPr/>
        </p:nvSpPr>
        <p:spPr>
          <a:xfrm>
            <a:off x="2905404" y="2441519"/>
            <a:ext cx="29140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Tiburon 2.0</a:t>
            </a:r>
          </a:p>
          <a:p>
            <a:pPr algn="ctr"/>
            <a:r>
              <a:rPr lang="en-US" sz="800" dirty="0"/>
              <a:t>The second warrior</a:t>
            </a:r>
          </a:p>
        </p:txBody>
      </p:sp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39442" y="3586"/>
            <a:ext cx="6845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3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Rese</a:t>
            </a:r>
            <a:r>
              <a:rPr sz="600" b="1" spc="-5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</a:t>
            </a:r>
            <a:r>
              <a:rPr sz="600" b="1" spc="-3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rch</a:t>
            </a:r>
            <a:r>
              <a:rPr sz="600" b="1" spc="5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3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Problems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30530"/>
            <a:chOff x="0" y="0"/>
            <a:chExt cx="5760085" cy="430530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9380"/>
            </a:xfrm>
            <a:custGeom>
              <a:avLst/>
              <a:gdLst/>
              <a:ahLst/>
              <a:cxnLst/>
              <a:rect l="l" t="t" r="r" b="b"/>
              <a:pathLst>
                <a:path w="2880360" h="119380">
                  <a:moveTo>
                    <a:pt x="0" y="119083"/>
                  </a:moveTo>
                  <a:lnTo>
                    <a:pt x="2880004" y="119083"/>
                  </a:lnTo>
                  <a:lnTo>
                    <a:pt x="2880004" y="0"/>
                  </a:lnTo>
                  <a:lnTo>
                    <a:pt x="0" y="0"/>
                  </a:lnTo>
                  <a:lnTo>
                    <a:pt x="0" y="119083"/>
                  </a:lnTo>
                  <a:close/>
                </a:path>
              </a:pathLst>
            </a:custGeom>
            <a:solidFill>
              <a:srgbClr val="0000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083"/>
              <a:ext cx="5760073" cy="31125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4762" y="116507"/>
            <a:ext cx="142494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Research</a:t>
            </a:r>
            <a:r>
              <a:rPr sz="1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Problems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09025" y="1397454"/>
            <a:ext cx="134302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b="1" spc="-70" dirty="0">
                <a:latin typeface="Arial"/>
                <a:cs typeface="Arial"/>
              </a:rPr>
              <a:t>Research</a:t>
            </a:r>
            <a:r>
              <a:rPr sz="1200" b="1" spc="60" dirty="0">
                <a:latin typeface="Arial"/>
                <a:cs typeface="Arial"/>
              </a:rPr>
              <a:t> </a:t>
            </a:r>
            <a:r>
              <a:rPr sz="1200" b="1" spc="-55" dirty="0">
                <a:latin typeface="Arial"/>
                <a:cs typeface="Arial"/>
              </a:rPr>
              <a:t>Problems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113874"/>
            <a:ext cx="5760085" cy="126364"/>
            <a:chOff x="0" y="3113874"/>
            <a:chExt cx="5760085" cy="126364"/>
          </a:xfrm>
        </p:grpSpPr>
        <p:sp>
          <p:nvSpPr>
            <p:cNvPr id="9" name="object 9"/>
            <p:cNvSpPr/>
            <p:nvPr/>
          </p:nvSpPr>
          <p:spPr>
            <a:xfrm>
              <a:off x="0" y="3113874"/>
              <a:ext cx="518795" cy="126364"/>
            </a:xfrm>
            <a:custGeom>
              <a:avLst/>
              <a:gdLst/>
              <a:ahLst/>
              <a:cxnLst/>
              <a:rect l="l" t="t" r="r" b="b"/>
              <a:pathLst>
                <a:path w="518795" h="126364">
                  <a:moveTo>
                    <a:pt x="51837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518375" y="126123"/>
                  </a:lnTo>
                  <a:lnTo>
                    <a:pt x="518375" y="0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7204" y="3113874"/>
              <a:ext cx="1383030" cy="126364"/>
            </a:xfrm>
            <a:custGeom>
              <a:avLst/>
              <a:gdLst/>
              <a:ahLst/>
              <a:cxnLst/>
              <a:rect l="l" t="t" r="r" b="b"/>
              <a:pathLst>
                <a:path w="1383030" h="126364">
                  <a:moveTo>
                    <a:pt x="1382433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1382433" y="126123"/>
                  </a:lnTo>
                  <a:lnTo>
                    <a:pt x="1382433" y="0"/>
                  </a:lnTo>
                  <a:close/>
                </a:path>
              </a:pathLst>
            </a:custGeom>
            <a:solidFill>
              <a:srgbClr val="0000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58467" y="3113874"/>
              <a:ext cx="3801745" cy="126364"/>
            </a:xfrm>
            <a:custGeom>
              <a:avLst/>
              <a:gdLst/>
              <a:ahLst/>
              <a:cxnLst/>
              <a:rect l="l" t="t" r="r" b="b"/>
              <a:pathLst>
                <a:path w="3801745" h="126364">
                  <a:moveTo>
                    <a:pt x="0" y="126123"/>
                  </a:moveTo>
                  <a:lnTo>
                    <a:pt x="3801529" y="126123"/>
                  </a:lnTo>
                  <a:lnTo>
                    <a:pt x="3801529" y="0"/>
                  </a:lnTo>
                  <a:lnTo>
                    <a:pt x="0" y="0"/>
                  </a:lnTo>
                  <a:lnTo>
                    <a:pt x="0" y="126123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25" dirty="0"/>
              <a:t>12</a:t>
            </a:fld>
            <a:r>
              <a:rPr spc="25" dirty="0"/>
              <a:t>/35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35" dirty="0"/>
              <a:t>Shaon</a:t>
            </a:r>
            <a:r>
              <a:rPr spc="25" dirty="0"/>
              <a:t> </a:t>
            </a:r>
            <a:r>
              <a:rPr spc="-15" dirty="0"/>
              <a:t>Kumer</a:t>
            </a:r>
            <a:r>
              <a:rPr spc="30" dirty="0"/>
              <a:t> </a:t>
            </a:r>
            <a:r>
              <a:rPr spc="-20" dirty="0"/>
              <a:t>Paul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446183" y="3128943"/>
            <a:ext cx="11658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Underwater</a:t>
            </a:r>
            <a:r>
              <a:rPr sz="600" b="1" spc="30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</a:t>
            </a:r>
            <a:r>
              <a:rPr sz="600" b="1" spc="3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2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Enhancement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39442" y="3586"/>
            <a:ext cx="6845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3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Rese</a:t>
            </a:r>
            <a:r>
              <a:rPr sz="600" b="1" spc="-5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</a:t>
            </a:r>
            <a:r>
              <a:rPr sz="600" b="1" spc="-3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rch</a:t>
            </a:r>
            <a:r>
              <a:rPr sz="600" b="1" spc="5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3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Problems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30530"/>
            <a:chOff x="0" y="0"/>
            <a:chExt cx="5760085" cy="430530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9380"/>
            </a:xfrm>
            <a:custGeom>
              <a:avLst/>
              <a:gdLst/>
              <a:ahLst/>
              <a:cxnLst/>
              <a:rect l="l" t="t" r="r" b="b"/>
              <a:pathLst>
                <a:path w="2880360" h="119380">
                  <a:moveTo>
                    <a:pt x="0" y="119083"/>
                  </a:moveTo>
                  <a:lnTo>
                    <a:pt x="2880004" y="119083"/>
                  </a:lnTo>
                  <a:lnTo>
                    <a:pt x="2880004" y="0"/>
                  </a:lnTo>
                  <a:lnTo>
                    <a:pt x="0" y="0"/>
                  </a:lnTo>
                  <a:lnTo>
                    <a:pt x="0" y="119083"/>
                  </a:lnTo>
                  <a:close/>
                </a:path>
              </a:pathLst>
            </a:custGeom>
            <a:solidFill>
              <a:srgbClr val="0000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083"/>
              <a:ext cx="5760073" cy="31125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4762" y="116507"/>
            <a:ext cx="223329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0" dirty="0"/>
              <a:t>Dataset</a:t>
            </a:r>
            <a:r>
              <a:rPr spc="10" dirty="0"/>
              <a:t> </a:t>
            </a:r>
            <a:r>
              <a:rPr spc="-25" dirty="0"/>
              <a:t>Collection</a:t>
            </a:r>
            <a:r>
              <a:rPr spc="10" dirty="0"/>
              <a:t> </a:t>
            </a:r>
            <a:r>
              <a:rPr spc="-20" dirty="0"/>
              <a:t>Difficulties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5844" y="986991"/>
            <a:ext cx="5452110" cy="866648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80" dirty="0">
                <a:latin typeface="Microsoft Sans Serif"/>
                <a:cs typeface="Microsoft Sans Serif"/>
              </a:rPr>
              <a:t>One</a:t>
            </a:r>
            <a:r>
              <a:rPr sz="1100" spc="70" dirty="0">
                <a:latin typeface="Microsoft Sans Serif"/>
                <a:cs typeface="Microsoft Sans Serif"/>
              </a:rPr>
              <a:t> </a:t>
            </a:r>
            <a:r>
              <a:rPr sz="1100" spc="-20" dirty="0">
                <a:latin typeface="Microsoft Sans Serif"/>
                <a:cs typeface="Microsoft Sans Serif"/>
              </a:rPr>
              <a:t>of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30" dirty="0">
                <a:latin typeface="Microsoft Sans Serif"/>
                <a:cs typeface="Microsoft Sans Serif"/>
              </a:rPr>
              <a:t>the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45" dirty="0">
                <a:latin typeface="Microsoft Sans Serif"/>
                <a:cs typeface="Microsoft Sans Serif"/>
              </a:rPr>
              <a:t>most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30" dirty="0">
                <a:latin typeface="Microsoft Sans Serif"/>
                <a:cs typeface="Microsoft Sans Serif"/>
              </a:rPr>
              <a:t>significant</a:t>
            </a:r>
            <a:r>
              <a:rPr sz="1100" spc="70" dirty="0">
                <a:latin typeface="Microsoft Sans Serif"/>
                <a:cs typeface="Microsoft Sans Serif"/>
              </a:rPr>
              <a:t> </a:t>
            </a:r>
            <a:r>
              <a:rPr sz="1100" spc="-70" dirty="0">
                <a:latin typeface="Microsoft Sans Serif"/>
                <a:cs typeface="Microsoft Sans Serif"/>
              </a:rPr>
              <a:t>challenges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65" dirty="0">
                <a:latin typeface="Microsoft Sans Serif"/>
                <a:cs typeface="Microsoft Sans Serif"/>
              </a:rPr>
              <a:t>is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40" dirty="0">
                <a:latin typeface="Microsoft Sans Serif"/>
                <a:cs typeface="Microsoft Sans Serif"/>
              </a:rPr>
              <a:t>acquiring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90" dirty="0">
                <a:latin typeface="Microsoft Sans Serif"/>
                <a:cs typeface="Microsoft Sans Serif"/>
              </a:rPr>
              <a:t>a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45" dirty="0">
                <a:latin typeface="Microsoft Sans Serif"/>
                <a:cs typeface="Microsoft Sans Serif"/>
              </a:rPr>
              <a:t>dataset</a:t>
            </a:r>
            <a:r>
              <a:rPr sz="1100" spc="70" dirty="0">
                <a:latin typeface="Microsoft Sans Serif"/>
                <a:cs typeface="Microsoft Sans Serif"/>
              </a:rPr>
              <a:t> </a:t>
            </a:r>
            <a:r>
              <a:rPr sz="1100" spc="-20" dirty="0">
                <a:latin typeface="Microsoft Sans Serif"/>
                <a:cs typeface="Microsoft Sans Serif"/>
              </a:rPr>
              <a:t>of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50" dirty="0">
                <a:latin typeface="Microsoft Sans Serif"/>
                <a:cs typeface="Microsoft Sans Serif"/>
              </a:rPr>
              <a:t>underwater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70" dirty="0">
                <a:latin typeface="Microsoft Sans Serif"/>
                <a:cs typeface="Microsoft Sans Serif"/>
              </a:rPr>
              <a:t>images.</a:t>
            </a:r>
            <a:r>
              <a:rPr sz="1100" spc="-20" dirty="0">
                <a:latin typeface="Microsoft Sans Serif"/>
                <a:cs typeface="Microsoft Sans Serif"/>
              </a:rPr>
              <a:t> </a:t>
            </a:r>
            <a:r>
              <a:rPr sz="1100" spc="-90" dirty="0">
                <a:latin typeface="Microsoft Sans Serif"/>
                <a:cs typeface="Microsoft Sans Serif"/>
              </a:rPr>
              <a:t>Access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10" dirty="0">
                <a:latin typeface="Microsoft Sans Serif"/>
                <a:cs typeface="Microsoft Sans Serif"/>
              </a:rPr>
              <a:t>to </a:t>
            </a:r>
            <a:r>
              <a:rPr sz="1100" spc="-280" dirty="0">
                <a:latin typeface="Microsoft Sans Serif"/>
                <a:cs typeface="Microsoft Sans Serif"/>
              </a:rPr>
              <a:t> </a:t>
            </a:r>
            <a:r>
              <a:rPr sz="1100" spc="-50" dirty="0">
                <a:latin typeface="Microsoft Sans Serif"/>
                <a:cs typeface="Microsoft Sans Serif"/>
              </a:rPr>
              <a:t>underwater</a:t>
            </a:r>
            <a:r>
              <a:rPr sz="1100" spc="80" dirty="0">
                <a:latin typeface="Microsoft Sans Serif"/>
                <a:cs typeface="Microsoft Sans Serif"/>
              </a:rPr>
              <a:t> </a:t>
            </a:r>
            <a:r>
              <a:rPr sz="1100" spc="-50" dirty="0">
                <a:latin typeface="Microsoft Sans Serif"/>
                <a:cs typeface="Microsoft Sans Serif"/>
              </a:rPr>
              <a:t>environments,</a:t>
            </a:r>
            <a:r>
              <a:rPr sz="1100" spc="80" dirty="0">
                <a:latin typeface="Microsoft Sans Serif"/>
                <a:cs typeface="Microsoft Sans Serif"/>
              </a:rPr>
              <a:t> </a:t>
            </a:r>
            <a:r>
              <a:rPr sz="1100" spc="-60" dirty="0">
                <a:latin typeface="Microsoft Sans Serif"/>
                <a:cs typeface="Microsoft Sans Serif"/>
              </a:rPr>
              <a:t>especially</a:t>
            </a:r>
            <a:r>
              <a:rPr sz="1100" spc="80" dirty="0">
                <a:latin typeface="Microsoft Sans Serif"/>
                <a:cs typeface="Microsoft Sans Serif"/>
              </a:rPr>
              <a:t> </a:t>
            </a:r>
            <a:r>
              <a:rPr sz="1100" spc="-80" dirty="0">
                <a:latin typeface="Microsoft Sans Serif"/>
                <a:cs typeface="Microsoft Sans Serif"/>
              </a:rPr>
              <a:t>deep-sea,</a:t>
            </a:r>
            <a:r>
              <a:rPr sz="1100" spc="80" dirty="0">
                <a:latin typeface="Microsoft Sans Serif"/>
                <a:cs typeface="Microsoft Sans Serif"/>
              </a:rPr>
              <a:t> </a:t>
            </a:r>
            <a:r>
              <a:rPr sz="1100" spc="-70" dirty="0">
                <a:latin typeface="Microsoft Sans Serif"/>
                <a:cs typeface="Microsoft Sans Serif"/>
              </a:rPr>
              <a:t>can</a:t>
            </a:r>
            <a:r>
              <a:rPr sz="1100" spc="80" dirty="0">
                <a:latin typeface="Microsoft Sans Serif"/>
                <a:cs typeface="Microsoft Sans Serif"/>
              </a:rPr>
              <a:t> </a:t>
            </a:r>
            <a:r>
              <a:rPr sz="1100" spc="-75" dirty="0">
                <a:latin typeface="Microsoft Sans Serif"/>
                <a:cs typeface="Microsoft Sans Serif"/>
              </a:rPr>
              <a:t>be</a:t>
            </a:r>
            <a:r>
              <a:rPr sz="1100" spc="80" dirty="0">
                <a:latin typeface="Microsoft Sans Serif"/>
                <a:cs typeface="Microsoft Sans Serif"/>
              </a:rPr>
              <a:t> </a:t>
            </a:r>
            <a:r>
              <a:rPr sz="1100" spc="-50" dirty="0">
                <a:latin typeface="Microsoft Sans Serif"/>
                <a:cs typeface="Microsoft Sans Serif"/>
              </a:rPr>
              <a:t>challenging</a:t>
            </a:r>
            <a:r>
              <a:rPr sz="1100" spc="80" dirty="0">
                <a:latin typeface="Microsoft Sans Serif"/>
                <a:cs typeface="Microsoft Sans Serif"/>
              </a:rPr>
              <a:t> </a:t>
            </a:r>
            <a:r>
              <a:rPr sz="1100" spc="-65" dirty="0">
                <a:latin typeface="Microsoft Sans Serif"/>
                <a:cs typeface="Microsoft Sans Serif"/>
              </a:rPr>
              <a:t>and</a:t>
            </a:r>
            <a:r>
              <a:rPr sz="1100" spc="80" dirty="0">
                <a:latin typeface="Microsoft Sans Serif"/>
                <a:cs typeface="Microsoft Sans Serif"/>
              </a:rPr>
              <a:t> </a:t>
            </a:r>
            <a:r>
              <a:rPr sz="1100" spc="-70" dirty="0">
                <a:latin typeface="Microsoft Sans Serif"/>
                <a:cs typeface="Microsoft Sans Serif"/>
              </a:rPr>
              <a:t>expensive.</a:t>
            </a:r>
            <a:r>
              <a:rPr sz="1100" spc="-15" dirty="0">
                <a:latin typeface="Microsoft Sans Serif"/>
                <a:cs typeface="Microsoft Sans Serif"/>
              </a:rPr>
              <a:t> </a:t>
            </a:r>
            <a:r>
              <a:rPr sz="1100" spc="-50" dirty="0">
                <a:latin typeface="Microsoft Sans Serif"/>
                <a:cs typeface="Microsoft Sans Serif"/>
              </a:rPr>
              <a:t>Underwater </a:t>
            </a:r>
            <a:r>
              <a:rPr sz="1100" spc="-45" dirty="0">
                <a:latin typeface="Microsoft Sans Serif"/>
                <a:cs typeface="Microsoft Sans Serif"/>
              </a:rPr>
              <a:t> </a:t>
            </a:r>
            <a:r>
              <a:rPr sz="1100" spc="-40" dirty="0">
                <a:latin typeface="Microsoft Sans Serif"/>
                <a:cs typeface="Microsoft Sans Serif"/>
              </a:rPr>
              <a:t>conditions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55" dirty="0">
                <a:latin typeface="Microsoft Sans Serif"/>
                <a:cs typeface="Microsoft Sans Serif"/>
              </a:rPr>
              <a:t>vary</a:t>
            </a:r>
            <a:r>
              <a:rPr sz="1100" spc="80" dirty="0">
                <a:latin typeface="Microsoft Sans Serif"/>
                <a:cs typeface="Microsoft Sans Serif"/>
              </a:rPr>
              <a:t> </a:t>
            </a:r>
            <a:r>
              <a:rPr sz="1100" spc="-30" dirty="0">
                <a:latin typeface="Microsoft Sans Serif"/>
                <a:cs typeface="Microsoft Sans Serif"/>
              </a:rPr>
              <a:t>significantly</a:t>
            </a:r>
            <a:r>
              <a:rPr sz="1100" spc="80" dirty="0">
                <a:latin typeface="Microsoft Sans Serif"/>
                <a:cs typeface="Microsoft Sans Serif"/>
              </a:rPr>
              <a:t> </a:t>
            </a:r>
            <a:r>
              <a:rPr sz="1100" spc="-90" dirty="0">
                <a:latin typeface="Microsoft Sans Serif"/>
                <a:cs typeface="Microsoft Sans Serif"/>
              </a:rPr>
              <a:t>based</a:t>
            </a:r>
            <a:r>
              <a:rPr sz="1100" spc="80" dirty="0">
                <a:latin typeface="Microsoft Sans Serif"/>
                <a:cs typeface="Microsoft Sans Serif"/>
              </a:rPr>
              <a:t> </a:t>
            </a:r>
            <a:r>
              <a:rPr sz="1100" spc="-60" dirty="0">
                <a:latin typeface="Microsoft Sans Serif"/>
                <a:cs typeface="Microsoft Sans Serif"/>
              </a:rPr>
              <a:t>on</a:t>
            </a:r>
            <a:r>
              <a:rPr sz="1100" spc="80" dirty="0">
                <a:latin typeface="Microsoft Sans Serif"/>
                <a:cs typeface="Microsoft Sans Serif"/>
              </a:rPr>
              <a:t> </a:t>
            </a:r>
            <a:r>
              <a:rPr sz="1100" spc="-45" dirty="0">
                <a:latin typeface="Microsoft Sans Serif"/>
                <a:cs typeface="Microsoft Sans Serif"/>
              </a:rPr>
              <a:t>water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35" dirty="0">
                <a:latin typeface="Microsoft Sans Serif"/>
                <a:cs typeface="Microsoft Sans Serif"/>
              </a:rPr>
              <a:t>type</a:t>
            </a:r>
            <a:r>
              <a:rPr sz="1100" spc="80" dirty="0">
                <a:latin typeface="Microsoft Sans Serif"/>
                <a:cs typeface="Microsoft Sans Serif"/>
              </a:rPr>
              <a:t> </a:t>
            </a:r>
            <a:r>
              <a:rPr sz="1100" spc="-30" dirty="0">
                <a:latin typeface="Microsoft Sans Serif"/>
                <a:cs typeface="Microsoft Sans Serif"/>
              </a:rPr>
              <a:t>(saltwater,</a:t>
            </a:r>
            <a:r>
              <a:rPr sz="1100" spc="80" dirty="0">
                <a:latin typeface="Microsoft Sans Serif"/>
                <a:cs typeface="Microsoft Sans Serif"/>
              </a:rPr>
              <a:t> </a:t>
            </a:r>
            <a:r>
              <a:rPr sz="1100" spc="-40" dirty="0">
                <a:latin typeface="Microsoft Sans Serif"/>
                <a:cs typeface="Microsoft Sans Serif"/>
              </a:rPr>
              <a:t>freshwater),</a:t>
            </a:r>
            <a:r>
              <a:rPr sz="1100" spc="80" dirty="0">
                <a:latin typeface="Microsoft Sans Serif"/>
                <a:cs typeface="Microsoft Sans Serif"/>
              </a:rPr>
              <a:t> </a:t>
            </a:r>
            <a:r>
              <a:rPr sz="1100" spc="-35" dirty="0">
                <a:latin typeface="Microsoft Sans Serif"/>
                <a:cs typeface="Microsoft Sans Serif"/>
              </a:rPr>
              <a:t>depth,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65" dirty="0">
                <a:latin typeface="Microsoft Sans Serif"/>
                <a:cs typeface="Microsoft Sans Serif"/>
              </a:rPr>
              <a:t>and</a:t>
            </a:r>
            <a:r>
              <a:rPr sz="1100" spc="80" dirty="0">
                <a:latin typeface="Microsoft Sans Serif"/>
                <a:cs typeface="Microsoft Sans Serif"/>
              </a:rPr>
              <a:t> </a:t>
            </a:r>
            <a:r>
              <a:rPr sz="1100" spc="-25" dirty="0">
                <a:latin typeface="Microsoft Sans Serif"/>
                <a:cs typeface="Microsoft Sans Serif"/>
              </a:rPr>
              <a:t>location </a:t>
            </a:r>
            <a:r>
              <a:rPr sz="1100" spc="-20" dirty="0">
                <a:latin typeface="Microsoft Sans Serif"/>
                <a:cs typeface="Microsoft Sans Serif"/>
              </a:rPr>
              <a:t> </a:t>
            </a:r>
            <a:r>
              <a:rPr sz="1100" spc="-45" dirty="0">
                <a:latin typeface="Microsoft Sans Serif"/>
                <a:cs typeface="Microsoft Sans Serif"/>
              </a:rPr>
              <a:t>(ocean,</a:t>
            </a:r>
            <a:r>
              <a:rPr sz="1100" spc="-40" dirty="0">
                <a:latin typeface="Microsoft Sans Serif"/>
                <a:cs typeface="Microsoft Sans Serif"/>
              </a:rPr>
              <a:t> </a:t>
            </a:r>
            <a:r>
              <a:rPr sz="1100" spc="-55" dirty="0">
                <a:latin typeface="Microsoft Sans Serif"/>
                <a:cs typeface="Microsoft Sans Serif"/>
              </a:rPr>
              <a:t>lake,</a:t>
            </a:r>
            <a:r>
              <a:rPr sz="1100" spc="-50" dirty="0">
                <a:latin typeface="Microsoft Sans Serif"/>
                <a:cs typeface="Microsoft Sans Serif"/>
              </a:rPr>
              <a:t> </a:t>
            </a:r>
            <a:r>
              <a:rPr sz="1100" spc="-15" dirty="0">
                <a:latin typeface="Microsoft Sans Serif"/>
                <a:cs typeface="Microsoft Sans Serif"/>
              </a:rPr>
              <a:t>river).</a:t>
            </a:r>
            <a:r>
              <a:rPr sz="1100" spc="-10" dirty="0">
                <a:latin typeface="Microsoft Sans Serif"/>
                <a:cs typeface="Microsoft Sans Serif"/>
              </a:rPr>
              <a:t> </a:t>
            </a:r>
            <a:r>
              <a:rPr sz="1100" spc="-45" dirty="0">
                <a:latin typeface="Microsoft Sans Serif"/>
                <a:cs typeface="Microsoft Sans Serif"/>
              </a:rPr>
              <a:t>Collecting</a:t>
            </a:r>
            <a:r>
              <a:rPr sz="1100" spc="-40" dirty="0">
                <a:latin typeface="Microsoft Sans Serif"/>
                <a:cs typeface="Microsoft Sans Serif"/>
              </a:rPr>
              <a:t> </a:t>
            </a:r>
            <a:r>
              <a:rPr sz="1100" spc="-80" dirty="0">
                <a:latin typeface="Microsoft Sans Serif"/>
                <a:cs typeface="Microsoft Sans Serif"/>
              </a:rPr>
              <a:t>images</a:t>
            </a:r>
            <a:r>
              <a:rPr sz="1100" spc="-75" dirty="0">
                <a:latin typeface="Microsoft Sans Serif"/>
                <a:cs typeface="Microsoft Sans Serif"/>
              </a:rPr>
              <a:t> </a:t>
            </a:r>
            <a:r>
              <a:rPr sz="1100" spc="5" dirty="0">
                <a:latin typeface="Microsoft Sans Serif"/>
                <a:cs typeface="Microsoft Sans Serif"/>
              </a:rPr>
              <a:t>that </a:t>
            </a:r>
            <a:r>
              <a:rPr sz="1100" spc="-65" dirty="0">
                <a:latin typeface="Microsoft Sans Serif"/>
                <a:cs typeface="Microsoft Sans Serif"/>
              </a:rPr>
              <a:t>cover</a:t>
            </a:r>
            <a:r>
              <a:rPr sz="1100" spc="-60" dirty="0">
                <a:latin typeface="Microsoft Sans Serif"/>
                <a:cs typeface="Microsoft Sans Serif"/>
              </a:rPr>
              <a:t> </a:t>
            </a:r>
            <a:r>
              <a:rPr sz="1100" spc="-25" dirty="0">
                <a:latin typeface="Microsoft Sans Serif"/>
                <a:cs typeface="Microsoft Sans Serif"/>
              </a:rPr>
              <a:t>this </a:t>
            </a:r>
            <a:r>
              <a:rPr sz="1100" spc="-55" dirty="0">
                <a:latin typeface="Microsoft Sans Serif"/>
                <a:cs typeface="Microsoft Sans Serif"/>
              </a:rPr>
              <a:t>wide</a:t>
            </a:r>
            <a:r>
              <a:rPr sz="1100" spc="180" dirty="0">
                <a:latin typeface="Microsoft Sans Serif"/>
                <a:cs typeface="Microsoft Sans Serif"/>
              </a:rPr>
              <a:t> </a:t>
            </a:r>
            <a:r>
              <a:rPr sz="1100" spc="-65" dirty="0">
                <a:latin typeface="Microsoft Sans Serif"/>
                <a:cs typeface="Microsoft Sans Serif"/>
              </a:rPr>
              <a:t>range</a:t>
            </a:r>
            <a:r>
              <a:rPr sz="1100" spc="160" dirty="0">
                <a:latin typeface="Microsoft Sans Serif"/>
                <a:cs typeface="Microsoft Sans Serif"/>
              </a:rPr>
              <a:t> </a:t>
            </a:r>
            <a:r>
              <a:rPr sz="1100" spc="-20" dirty="0">
                <a:latin typeface="Microsoft Sans Serif"/>
                <a:cs typeface="Microsoft Sans Serif"/>
              </a:rPr>
              <a:t>of </a:t>
            </a:r>
            <a:r>
              <a:rPr sz="1100" spc="-40" dirty="0">
                <a:latin typeface="Microsoft Sans Serif"/>
                <a:cs typeface="Microsoft Sans Serif"/>
              </a:rPr>
              <a:t>conditions</a:t>
            </a:r>
            <a:r>
              <a:rPr sz="1100" spc="215" dirty="0">
                <a:latin typeface="Microsoft Sans Serif"/>
                <a:cs typeface="Microsoft Sans Serif"/>
              </a:rPr>
              <a:t> </a:t>
            </a:r>
            <a:r>
              <a:rPr sz="1100" spc="-70" dirty="0">
                <a:latin typeface="Microsoft Sans Serif"/>
                <a:cs typeface="Microsoft Sans Serif"/>
              </a:rPr>
              <a:t>can</a:t>
            </a:r>
            <a:r>
              <a:rPr sz="1100" spc="150" dirty="0">
                <a:latin typeface="Microsoft Sans Serif"/>
                <a:cs typeface="Microsoft Sans Serif"/>
              </a:rPr>
              <a:t> </a:t>
            </a:r>
            <a:r>
              <a:rPr sz="1100" spc="-75" dirty="0">
                <a:latin typeface="Microsoft Sans Serif"/>
                <a:cs typeface="Microsoft Sans Serif"/>
              </a:rPr>
              <a:t>be </a:t>
            </a:r>
            <a:r>
              <a:rPr sz="1100" spc="-70" dirty="0">
                <a:latin typeface="Microsoft Sans Serif"/>
                <a:cs typeface="Microsoft Sans Serif"/>
              </a:rPr>
              <a:t> </a:t>
            </a:r>
            <a:r>
              <a:rPr sz="1100" spc="-30" dirty="0">
                <a:latin typeface="Microsoft Sans Serif"/>
                <a:cs typeface="Microsoft Sans Serif"/>
              </a:rPr>
              <a:t>logistically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50" dirty="0">
                <a:latin typeface="Microsoft Sans Serif"/>
                <a:cs typeface="Microsoft Sans Serif"/>
              </a:rPr>
              <a:t>complex.</a:t>
            </a:r>
            <a:r>
              <a:rPr sz="1100" spc="-35" dirty="0">
                <a:latin typeface="Microsoft Sans Serif"/>
                <a:cs typeface="Microsoft Sans Serif"/>
              </a:rPr>
              <a:t> </a:t>
            </a:r>
            <a:endParaRPr sz="1100" dirty="0">
              <a:latin typeface="Microsoft Sans Serif"/>
              <a:cs typeface="Microsoft Sans Serif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113874"/>
            <a:ext cx="5760085" cy="126364"/>
            <a:chOff x="0" y="3113874"/>
            <a:chExt cx="5760085" cy="126364"/>
          </a:xfrm>
        </p:grpSpPr>
        <p:sp>
          <p:nvSpPr>
            <p:cNvPr id="9" name="object 9"/>
            <p:cNvSpPr/>
            <p:nvPr/>
          </p:nvSpPr>
          <p:spPr>
            <a:xfrm>
              <a:off x="0" y="3113874"/>
              <a:ext cx="518795" cy="126364"/>
            </a:xfrm>
            <a:custGeom>
              <a:avLst/>
              <a:gdLst/>
              <a:ahLst/>
              <a:cxnLst/>
              <a:rect l="l" t="t" r="r" b="b"/>
              <a:pathLst>
                <a:path w="518795" h="126364">
                  <a:moveTo>
                    <a:pt x="51837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518375" y="126123"/>
                  </a:lnTo>
                  <a:lnTo>
                    <a:pt x="518375" y="0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7204" y="3113874"/>
              <a:ext cx="1383030" cy="126364"/>
            </a:xfrm>
            <a:custGeom>
              <a:avLst/>
              <a:gdLst/>
              <a:ahLst/>
              <a:cxnLst/>
              <a:rect l="l" t="t" r="r" b="b"/>
              <a:pathLst>
                <a:path w="1383030" h="126364">
                  <a:moveTo>
                    <a:pt x="1382433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1382433" y="126123"/>
                  </a:lnTo>
                  <a:lnTo>
                    <a:pt x="1382433" y="0"/>
                  </a:lnTo>
                  <a:close/>
                </a:path>
              </a:pathLst>
            </a:custGeom>
            <a:solidFill>
              <a:srgbClr val="0000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58467" y="3113874"/>
              <a:ext cx="3801745" cy="126364"/>
            </a:xfrm>
            <a:custGeom>
              <a:avLst/>
              <a:gdLst/>
              <a:ahLst/>
              <a:cxnLst/>
              <a:rect l="l" t="t" r="r" b="b"/>
              <a:pathLst>
                <a:path w="3801745" h="126364">
                  <a:moveTo>
                    <a:pt x="0" y="126123"/>
                  </a:moveTo>
                  <a:lnTo>
                    <a:pt x="3801529" y="126123"/>
                  </a:lnTo>
                  <a:lnTo>
                    <a:pt x="3801529" y="0"/>
                  </a:lnTo>
                  <a:lnTo>
                    <a:pt x="0" y="0"/>
                  </a:lnTo>
                  <a:lnTo>
                    <a:pt x="0" y="126123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25" dirty="0"/>
              <a:t>13</a:t>
            </a:fld>
            <a:r>
              <a:rPr spc="25" dirty="0"/>
              <a:t>/35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35" dirty="0"/>
              <a:t>Shaon</a:t>
            </a:r>
            <a:r>
              <a:rPr spc="25" dirty="0"/>
              <a:t> </a:t>
            </a:r>
            <a:r>
              <a:rPr spc="-15" dirty="0"/>
              <a:t>Kumer</a:t>
            </a:r>
            <a:r>
              <a:rPr spc="30" dirty="0"/>
              <a:t> </a:t>
            </a:r>
            <a:r>
              <a:rPr spc="-20" dirty="0"/>
              <a:t>Paul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446183" y="3128943"/>
            <a:ext cx="11658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Underwater</a:t>
            </a:r>
            <a:r>
              <a:rPr sz="600" b="1" spc="30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</a:t>
            </a:r>
            <a:r>
              <a:rPr sz="600" b="1" spc="3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2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Enhancement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39442" y="3586"/>
            <a:ext cx="6845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3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Rese</a:t>
            </a:r>
            <a:r>
              <a:rPr sz="600" b="1" spc="-5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</a:t>
            </a:r>
            <a:r>
              <a:rPr sz="600" b="1" spc="-3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rch</a:t>
            </a:r>
            <a:r>
              <a:rPr sz="600" b="1" spc="5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3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Problems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30530"/>
            <a:chOff x="0" y="0"/>
            <a:chExt cx="5760085" cy="430530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9380"/>
            </a:xfrm>
            <a:custGeom>
              <a:avLst/>
              <a:gdLst/>
              <a:ahLst/>
              <a:cxnLst/>
              <a:rect l="l" t="t" r="r" b="b"/>
              <a:pathLst>
                <a:path w="2880360" h="119380">
                  <a:moveTo>
                    <a:pt x="0" y="119083"/>
                  </a:moveTo>
                  <a:lnTo>
                    <a:pt x="2880004" y="119083"/>
                  </a:lnTo>
                  <a:lnTo>
                    <a:pt x="2880004" y="0"/>
                  </a:lnTo>
                  <a:lnTo>
                    <a:pt x="0" y="0"/>
                  </a:lnTo>
                  <a:lnTo>
                    <a:pt x="0" y="119083"/>
                  </a:lnTo>
                  <a:close/>
                </a:path>
              </a:pathLst>
            </a:custGeom>
            <a:solidFill>
              <a:srgbClr val="0000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083"/>
              <a:ext cx="5760073" cy="31125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4762" y="116507"/>
            <a:ext cx="121856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0" dirty="0"/>
              <a:t>Color </a:t>
            </a:r>
            <a:r>
              <a:rPr spc="-65" dirty="0"/>
              <a:t>Imbalance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5844" y="1262302"/>
            <a:ext cx="5382895" cy="53594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35" dirty="0">
                <a:latin typeface="Microsoft Sans Serif"/>
                <a:cs typeface="Microsoft Sans Serif"/>
              </a:rPr>
              <a:t>Water</a:t>
            </a:r>
            <a:r>
              <a:rPr sz="1100" spc="-30" dirty="0">
                <a:latin typeface="Microsoft Sans Serif"/>
                <a:cs typeface="Microsoft Sans Serif"/>
              </a:rPr>
              <a:t> </a:t>
            </a:r>
            <a:r>
              <a:rPr sz="1100" spc="-80" dirty="0">
                <a:latin typeface="Microsoft Sans Serif"/>
                <a:cs typeface="Microsoft Sans Serif"/>
              </a:rPr>
              <a:t>absorbs</a:t>
            </a:r>
            <a:r>
              <a:rPr sz="1100" spc="-75" dirty="0">
                <a:latin typeface="Microsoft Sans Serif"/>
                <a:cs typeface="Microsoft Sans Serif"/>
              </a:rPr>
              <a:t> </a:t>
            </a:r>
            <a:r>
              <a:rPr sz="1100" spc="-30" dirty="0">
                <a:latin typeface="Microsoft Sans Serif"/>
                <a:cs typeface="Microsoft Sans Serif"/>
              </a:rPr>
              <a:t>the</a:t>
            </a:r>
            <a:r>
              <a:rPr sz="1100" spc="-25" dirty="0">
                <a:latin typeface="Microsoft Sans Serif"/>
                <a:cs typeface="Microsoft Sans Serif"/>
              </a:rPr>
              <a:t> </a:t>
            </a:r>
            <a:r>
              <a:rPr sz="1100" spc="-5" dirty="0">
                <a:latin typeface="Microsoft Sans Serif"/>
                <a:cs typeface="Microsoft Sans Serif"/>
              </a:rPr>
              <a:t>light.</a:t>
            </a:r>
            <a:r>
              <a:rPr sz="1100" dirty="0">
                <a:latin typeface="Microsoft Sans Serif"/>
                <a:cs typeface="Microsoft Sans Serif"/>
              </a:rPr>
              <a:t> </a:t>
            </a:r>
            <a:r>
              <a:rPr sz="1100" spc="-30" dirty="0">
                <a:latin typeface="Microsoft Sans Serif"/>
                <a:cs typeface="Microsoft Sans Serif"/>
              </a:rPr>
              <a:t>This</a:t>
            </a:r>
            <a:r>
              <a:rPr sz="1100" spc="-25" dirty="0">
                <a:latin typeface="Microsoft Sans Serif"/>
                <a:cs typeface="Microsoft Sans Serif"/>
              </a:rPr>
              <a:t> </a:t>
            </a:r>
            <a:r>
              <a:rPr sz="1100" spc="-95" dirty="0">
                <a:latin typeface="Microsoft Sans Serif"/>
                <a:cs typeface="Microsoft Sans Serif"/>
              </a:rPr>
              <a:t>makes</a:t>
            </a:r>
            <a:r>
              <a:rPr sz="1100" spc="-90" dirty="0">
                <a:latin typeface="Microsoft Sans Serif"/>
                <a:cs typeface="Microsoft Sans Serif"/>
              </a:rPr>
              <a:t> </a:t>
            </a:r>
            <a:r>
              <a:rPr sz="1100" spc="-60" dirty="0">
                <a:latin typeface="Microsoft Sans Serif"/>
                <a:cs typeface="Microsoft Sans Serif"/>
              </a:rPr>
              <a:t>colors</a:t>
            </a:r>
            <a:r>
              <a:rPr sz="1100" spc="-55" dirty="0">
                <a:latin typeface="Microsoft Sans Serif"/>
                <a:cs typeface="Microsoft Sans Serif"/>
              </a:rPr>
              <a:t> </a:t>
            </a:r>
            <a:r>
              <a:rPr sz="1100" spc="-100" dirty="0">
                <a:latin typeface="Microsoft Sans Serif"/>
                <a:cs typeface="Microsoft Sans Serif"/>
              </a:rPr>
              <a:t>less</a:t>
            </a:r>
            <a:r>
              <a:rPr sz="1100" spc="-95" dirty="0">
                <a:latin typeface="Microsoft Sans Serif"/>
                <a:cs typeface="Microsoft Sans Serif"/>
              </a:rPr>
              <a:t> </a:t>
            </a:r>
            <a:r>
              <a:rPr sz="1100" spc="-25" dirty="0">
                <a:latin typeface="Microsoft Sans Serif"/>
                <a:cs typeface="Microsoft Sans Serif"/>
              </a:rPr>
              <a:t>vibrant </a:t>
            </a:r>
            <a:r>
              <a:rPr sz="1100" spc="-65" dirty="0">
                <a:latin typeface="Microsoft Sans Serif"/>
                <a:cs typeface="Microsoft Sans Serif"/>
              </a:rPr>
              <a:t>and</a:t>
            </a:r>
            <a:r>
              <a:rPr sz="1100" spc="-60" dirty="0">
                <a:latin typeface="Microsoft Sans Serif"/>
                <a:cs typeface="Microsoft Sans Serif"/>
              </a:rPr>
              <a:t> </a:t>
            </a:r>
            <a:r>
              <a:rPr sz="1100" spc="-30" dirty="0">
                <a:latin typeface="Microsoft Sans Serif"/>
                <a:cs typeface="Microsoft Sans Serif"/>
              </a:rPr>
              <a:t>the</a:t>
            </a:r>
            <a:r>
              <a:rPr sz="1100" spc="229" dirty="0">
                <a:latin typeface="Microsoft Sans Serif"/>
                <a:cs typeface="Microsoft Sans Serif"/>
              </a:rPr>
              <a:t> </a:t>
            </a:r>
            <a:r>
              <a:rPr sz="1100" spc="-65" dirty="0">
                <a:latin typeface="Microsoft Sans Serif"/>
                <a:cs typeface="Microsoft Sans Serif"/>
              </a:rPr>
              <a:t>image</a:t>
            </a:r>
            <a:r>
              <a:rPr sz="1100" spc="160" dirty="0">
                <a:latin typeface="Microsoft Sans Serif"/>
                <a:cs typeface="Microsoft Sans Serif"/>
              </a:rPr>
              <a:t> </a:t>
            </a:r>
            <a:r>
              <a:rPr sz="1100" spc="-100" dirty="0">
                <a:latin typeface="Microsoft Sans Serif"/>
                <a:cs typeface="Microsoft Sans Serif"/>
              </a:rPr>
              <a:t>less</a:t>
            </a:r>
            <a:r>
              <a:rPr sz="1100" spc="95" dirty="0">
                <a:latin typeface="Microsoft Sans Serif"/>
                <a:cs typeface="Microsoft Sans Serif"/>
              </a:rPr>
              <a:t> </a:t>
            </a:r>
            <a:r>
              <a:rPr sz="1100" spc="-55" dirty="0">
                <a:latin typeface="Microsoft Sans Serif"/>
                <a:cs typeface="Microsoft Sans Serif"/>
              </a:rPr>
              <a:t>clear.</a:t>
            </a:r>
            <a:r>
              <a:rPr sz="1100" spc="180" dirty="0">
                <a:latin typeface="Microsoft Sans Serif"/>
                <a:cs typeface="Microsoft Sans Serif"/>
              </a:rPr>
              <a:t> </a:t>
            </a:r>
            <a:r>
              <a:rPr sz="1100" spc="-70" dirty="0">
                <a:latin typeface="Microsoft Sans Serif"/>
                <a:cs typeface="Microsoft Sans Serif"/>
              </a:rPr>
              <a:t>So, </a:t>
            </a:r>
            <a:r>
              <a:rPr sz="1100" spc="-65" dirty="0">
                <a:latin typeface="Microsoft Sans Serif"/>
                <a:cs typeface="Microsoft Sans Serif"/>
              </a:rPr>
              <a:t> </a:t>
            </a:r>
            <a:r>
              <a:rPr sz="1100" spc="-50" dirty="0">
                <a:latin typeface="Microsoft Sans Serif"/>
                <a:cs typeface="Microsoft Sans Serif"/>
              </a:rPr>
              <a:t>underwater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50" dirty="0">
                <a:latin typeface="Microsoft Sans Serif"/>
                <a:cs typeface="Microsoft Sans Serif"/>
              </a:rPr>
              <a:t>photos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30" dirty="0">
                <a:latin typeface="Microsoft Sans Serif"/>
                <a:cs typeface="Microsoft Sans Serif"/>
              </a:rPr>
              <a:t>often</a:t>
            </a:r>
            <a:r>
              <a:rPr sz="1100" spc="80" dirty="0">
                <a:latin typeface="Microsoft Sans Serif"/>
                <a:cs typeface="Microsoft Sans Serif"/>
              </a:rPr>
              <a:t> </a:t>
            </a:r>
            <a:r>
              <a:rPr sz="1100" spc="-30" dirty="0">
                <a:latin typeface="Microsoft Sans Serif"/>
                <a:cs typeface="Microsoft Sans Serif"/>
              </a:rPr>
              <a:t>look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55" dirty="0">
                <a:latin typeface="Microsoft Sans Serif"/>
                <a:cs typeface="Microsoft Sans Serif"/>
              </a:rPr>
              <a:t>blue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50" dirty="0">
                <a:latin typeface="Microsoft Sans Serif"/>
                <a:cs typeface="Microsoft Sans Serif"/>
              </a:rPr>
              <a:t>or</a:t>
            </a:r>
            <a:r>
              <a:rPr sz="1100" spc="80" dirty="0">
                <a:latin typeface="Microsoft Sans Serif"/>
                <a:cs typeface="Microsoft Sans Serif"/>
              </a:rPr>
              <a:t> </a:t>
            </a:r>
            <a:r>
              <a:rPr sz="1100" spc="-65" dirty="0">
                <a:latin typeface="Microsoft Sans Serif"/>
                <a:cs typeface="Microsoft Sans Serif"/>
              </a:rPr>
              <a:t>green.</a:t>
            </a:r>
            <a:r>
              <a:rPr sz="1100" spc="-20" dirty="0">
                <a:latin typeface="Microsoft Sans Serif"/>
                <a:cs typeface="Microsoft Sans Serif"/>
              </a:rPr>
              <a:t> </a:t>
            </a:r>
            <a:r>
              <a:rPr sz="1100" spc="-60" dirty="0">
                <a:latin typeface="Microsoft Sans Serif"/>
                <a:cs typeface="Microsoft Sans Serif"/>
              </a:rPr>
              <a:t>Sometimes,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30" dirty="0">
                <a:latin typeface="Microsoft Sans Serif"/>
                <a:cs typeface="Microsoft Sans Serif"/>
              </a:rPr>
              <a:t>the</a:t>
            </a:r>
            <a:r>
              <a:rPr sz="1100" spc="80" dirty="0">
                <a:latin typeface="Microsoft Sans Serif"/>
                <a:cs typeface="Microsoft Sans Serif"/>
              </a:rPr>
              <a:t> </a:t>
            </a:r>
            <a:r>
              <a:rPr sz="1100" spc="-45" dirty="0">
                <a:latin typeface="Microsoft Sans Serif"/>
                <a:cs typeface="Microsoft Sans Serif"/>
              </a:rPr>
              <a:t>water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80" dirty="0">
                <a:latin typeface="Microsoft Sans Serif"/>
                <a:cs typeface="Microsoft Sans Serif"/>
              </a:rPr>
              <a:t>absorbs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60" dirty="0">
                <a:latin typeface="Microsoft Sans Serif"/>
                <a:cs typeface="Microsoft Sans Serif"/>
              </a:rPr>
              <a:t>colors</a:t>
            </a:r>
            <a:r>
              <a:rPr sz="1100" spc="80" dirty="0">
                <a:latin typeface="Microsoft Sans Serif"/>
                <a:cs typeface="Microsoft Sans Serif"/>
              </a:rPr>
              <a:t> </a:t>
            </a:r>
            <a:r>
              <a:rPr sz="1100" spc="-30" dirty="0">
                <a:latin typeface="Microsoft Sans Serif"/>
                <a:cs typeface="Microsoft Sans Serif"/>
              </a:rPr>
              <a:t>differently, </a:t>
            </a:r>
            <a:r>
              <a:rPr sz="1100" spc="-280" dirty="0">
                <a:latin typeface="Microsoft Sans Serif"/>
                <a:cs typeface="Microsoft Sans Serif"/>
              </a:rPr>
              <a:t> </a:t>
            </a:r>
            <a:r>
              <a:rPr sz="1100" spc="-65" dirty="0">
                <a:latin typeface="Microsoft Sans Serif"/>
                <a:cs typeface="Microsoft Sans Serif"/>
              </a:rPr>
              <a:t>causing</a:t>
            </a:r>
            <a:r>
              <a:rPr sz="1100" spc="70" dirty="0">
                <a:latin typeface="Microsoft Sans Serif"/>
                <a:cs typeface="Microsoft Sans Serif"/>
              </a:rPr>
              <a:t> </a:t>
            </a:r>
            <a:r>
              <a:rPr sz="1100" spc="-45" dirty="0">
                <a:latin typeface="Microsoft Sans Serif"/>
                <a:cs typeface="Microsoft Sans Serif"/>
              </a:rPr>
              <a:t>color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20" dirty="0">
                <a:latin typeface="Microsoft Sans Serif"/>
                <a:cs typeface="Microsoft Sans Serif"/>
              </a:rPr>
              <a:t>distortion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20" dirty="0">
                <a:latin typeface="Microsoft Sans Serif"/>
                <a:cs typeface="Microsoft Sans Serif"/>
              </a:rPr>
              <a:t>in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30" dirty="0">
                <a:latin typeface="Microsoft Sans Serif"/>
                <a:cs typeface="Microsoft Sans Serif"/>
              </a:rPr>
              <a:t>the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55" dirty="0">
                <a:latin typeface="Microsoft Sans Serif"/>
                <a:cs typeface="Microsoft Sans Serif"/>
              </a:rPr>
              <a:t>image.</a:t>
            </a:r>
            <a:r>
              <a:rPr sz="1100" spc="-35" dirty="0">
                <a:latin typeface="Microsoft Sans Serif"/>
                <a:cs typeface="Microsoft Sans Serif"/>
              </a:rPr>
              <a:t> Fixing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25" dirty="0">
                <a:latin typeface="Microsoft Sans Serif"/>
                <a:cs typeface="Microsoft Sans Serif"/>
              </a:rPr>
              <a:t>this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65" dirty="0">
                <a:latin typeface="Microsoft Sans Serif"/>
                <a:cs typeface="Microsoft Sans Serif"/>
              </a:rPr>
              <a:t>is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5" dirty="0">
                <a:latin typeface="Microsoft Sans Serif"/>
                <a:cs typeface="Microsoft Sans Serif"/>
              </a:rPr>
              <a:t>tricky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65" dirty="0">
                <a:latin typeface="Microsoft Sans Serif"/>
                <a:cs typeface="Microsoft Sans Serif"/>
              </a:rPr>
              <a:t>and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100" dirty="0">
                <a:latin typeface="Microsoft Sans Serif"/>
                <a:cs typeface="Microsoft Sans Serif"/>
              </a:rPr>
              <a:t>needs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75" dirty="0">
                <a:latin typeface="Microsoft Sans Serif"/>
                <a:cs typeface="Microsoft Sans Serif"/>
              </a:rPr>
              <a:t>advanced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55" dirty="0">
                <a:latin typeface="Microsoft Sans Serif"/>
                <a:cs typeface="Microsoft Sans Serif"/>
              </a:rPr>
              <a:t>techniques.</a:t>
            </a:r>
            <a:endParaRPr sz="1100">
              <a:latin typeface="Microsoft Sans Serif"/>
              <a:cs typeface="Microsoft Sans Serif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113874"/>
            <a:ext cx="5760085" cy="126364"/>
            <a:chOff x="0" y="3113874"/>
            <a:chExt cx="5760085" cy="126364"/>
          </a:xfrm>
        </p:grpSpPr>
        <p:sp>
          <p:nvSpPr>
            <p:cNvPr id="9" name="object 9"/>
            <p:cNvSpPr/>
            <p:nvPr/>
          </p:nvSpPr>
          <p:spPr>
            <a:xfrm>
              <a:off x="0" y="3113874"/>
              <a:ext cx="518795" cy="126364"/>
            </a:xfrm>
            <a:custGeom>
              <a:avLst/>
              <a:gdLst/>
              <a:ahLst/>
              <a:cxnLst/>
              <a:rect l="l" t="t" r="r" b="b"/>
              <a:pathLst>
                <a:path w="518795" h="126364">
                  <a:moveTo>
                    <a:pt x="51837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518375" y="126123"/>
                  </a:lnTo>
                  <a:lnTo>
                    <a:pt x="518375" y="0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7204" y="3113874"/>
              <a:ext cx="1383030" cy="126364"/>
            </a:xfrm>
            <a:custGeom>
              <a:avLst/>
              <a:gdLst/>
              <a:ahLst/>
              <a:cxnLst/>
              <a:rect l="l" t="t" r="r" b="b"/>
              <a:pathLst>
                <a:path w="1383030" h="126364">
                  <a:moveTo>
                    <a:pt x="1382433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1382433" y="126123"/>
                  </a:lnTo>
                  <a:lnTo>
                    <a:pt x="1382433" y="0"/>
                  </a:lnTo>
                  <a:close/>
                </a:path>
              </a:pathLst>
            </a:custGeom>
            <a:solidFill>
              <a:srgbClr val="0000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58467" y="3113874"/>
              <a:ext cx="3801745" cy="126364"/>
            </a:xfrm>
            <a:custGeom>
              <a:avLst/>
              <a:gdLst/>
              <a:ahLst/>
              <a:cxnLst/>
              <a:rect l="l" t="t" r="r" b="b"/>
              <a:pathLst>
                <a:path w="3801745" h="126364">
                  <a:moveTo>
                    <a:pt x="0" y="126123"/>
                  </a:moveTo>
                  <a:lnTo>
                    <a:pt x="3801529" y="126123"/>
                  </a:lnTo>
                  <a:lnTo>
                    <a:pt x="3801529" y="0"/>
                  </a:lnTo>
                  <a:lnTo>
                    <a:pt x="0" y="0"/>
                  </a:lnTo>
                  <a:lnTo>
                    <a:pt x="0" y="126123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25" dirty="0"/>
              <a:t>14</a:t>
            </a:fld>
            <a:r>
              <a:rPr spc="25" dirty="0"/>
              <a:t>/35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35" dirty="0"/>
              <a:t>Shaon</a:t>
            </a:r>
            <a:r>
              <a:rPr spc="25" dirty="0"/>
              <a:t> </a:t>
            </a:r>
            <a:r>
              <a:rPr spc="-15" dirty="0"/>
              <a:t>Kumer</a:t>
            </a:r>
            <a:r>
              <a:rPr spc="30" dirty="0"/>
              <a:t> </a:t>
            </a:r>
            <a:r>
              <a:rPr spc="-20" dirty="0"/>
              <a:t>Paul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446183" y="3128943"/>
            <a:ext cx="11658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Underwater</a:t>
            </a:r>
            <a:r>
              <a:rPr sz="600" b="1" spc="30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</a:t>
            </a:r>
            <a:r>
              <a:rPr sz="600" b="1" spc="3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2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Enhancement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39442" y="3586"/>
            <a:ext cx="6845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3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Rese</a:t>
            </a:r>
            <a:r>
              <a:rPr sz="600" b="1" spc="-5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</a:t>
            </a:r>
            <a:r>
              <a:rPr sz="600" b="1" spc="-3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rch</a:t>
            </a:r>
            <a:r>
              <a:rPr sz="600" b="1" spc="5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3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Problems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30530"/>
            <a:chOff x="0" y="0"/>
            <a:chExt cx="5760085" cy="430530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9380"/>
            </a:xfrm>
            <a:custGeom>
              <a:avLst/>
              <a:gdLst/>
              <a:ahLst/>
              <a:cxnLst/>
              <a:rect l="l" t="t" r="r" b="b"/>
              <a:pathLst>
                <a:path w="2880360" h="119380">
                  <a:moveTo>
                    <a:pt x="0" y="119083"/>
                  </a:moveTo>
                  <a:lnTo>
                    <a:pt x="2880004" y="119083"/>
                  </a:lnTo>
                  <a:lnTo>
                    <a:pt x="2880004" y="0"/>
                  </a:lnTo>
                  <a:lnTo>
                    <a:pt x="0" y="0"/>
                  </a:lnTo>
                  <a:lnTo>
                    <a:pt x="0" y="119083"/>
                  </a:lnTo>
                  <a:close/>
                </a:path>
              </a:pathLst>
            </a:custGeom>
            <a:solidFill>
              <a:srgbClr val="0000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083"/>
              <a:ext cx="5760073" cy="31125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4762" y="116507"/>
            <a:ext cx="77089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45" dirty="0"/>
              <a:t>Low</a:t>
            </a:r>
            <a:r>
              <a:rPr spc="-40" dirty="0"/>
              <a:t> </a:t>
            </a:r>
            <a:r>
              <a:rPr spc="-5" dirty="0"/>
              <a:t>Light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5844" y="1124647"/>
            <a:ext cx="5485765" cy="88011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30" dirty="0">
                <a:latin typeface="Microsoft Sans Serif"/>
                <a:cs typeface="Microsoft Sans Serif"/>
              </a:rPr>
              <a:t>In </a:t>
            </a:r>
            <a:r>
              <a:rPr sz="1100" spc="-75" dirty="0">
                <a:latin typeface="Microsoft Sans Serif"/>
                <a:cs typeface="Microsoft Sans Serif"/>
              </a:rPr>
              <a:t>deeper</a:t>
            </a:r>
            <a:r>
              <a:rPr sz="1100" spc="-70" dirty="0">
                <a:latin typeface="Microsoft Sans Serif"/>
                <a:cs typeface="Microsoft Sans Serif"/>
              </a:rPr>
              <a:t> </a:t>
            </a:r>
            <a:r>
              <a:rPr sz="1100" spc="-45" dirty="0">
                <a:latin typeface="Microsoft Sans Serif"/>
                <a:cs typeface="Microsoft Sans Serif"/>
              </a:rPr>
              <a:t>underwater,</a:t>
            </a:r>
            <a:r>
              <a:rPr sz="1100" spc="-40" dirty="0">
                <a:latin typeface="Microsoft Sans Serif"/>
                <a:cs typeface="Microsoft Sans Serif"/>
              </a:rPr>
              <a:t> </a:t>
            </a:r>
            <a:r>
              <a:rPr sz="1100" spc="-45" dirty="0">
                <a:latin typeface="Microsoft Sans Serif"/>
                <a:cs typeface="Microsoft Sans Serif"/>
              </a:rPr>
              <a:t>there’s</a:t>
            </a:r>
            <a:r>
              <a:rPr sz="1100" spc="200" dirty="0">
                <a:latin typeface="Microsoft Sans Serif"/>
                <a:cs typeface="Microsoft Sans Serif"/>
              </a:rPr>
              <a:t> </a:t>
            </a:r>
            <a:r>
              <a:rPr sz="1100" spc="-100" dirty="0">
                <a:latin typeface="Microsoft Sans Serif"/>
                <a:cs typeface="Microsoft Sans Serif"/>
              </a:rPr>
              <a:t>less</a:t>
            </a:r>
            <a:r>
              <a:rPr sz="1100" spc="90" dirty="0">
                <a:latin typeface="Microsoft Sans Serif"/>
                <a:cs typeface="Microsoft Sans Serif"/>
              </a:rPr>
              <a:t> </a:t>
            </a:r>
            <a:r>
              <a:rPr sz="1100" spc="-30" dirty="0">
                <a:latin typeface="Microsoft Sans Serif"/>
                <a:cs typeface="Microsoft Sans Serif"/>
              </a:rPr>
              <a:t>sunlight.</a:t>
            </a:r>
            <a:r>
              <a:rPr sz="1100" spc="235" dirty="0">
                <a:latin typeface="Microsoft Sans Serif"/>
                <a:cs typeface="Microsoft Sans Serif"/>
              </a:rPr>
              <a:t> </a:t>
            </a:r>
            <a:r>
              <a:rPr sz="1100" spc="-30" dirty="0">
                <a:latin typeface="Microsoft Sans Serif"/>
                <a:cs typeface="Microsoft Sans Serif"/>
              </a:rPr>
              <a:t>This </a:t>
            </a:r>
            <a:r>
              <a:rPr sz="1100" spc="-90" dirty="0">
                <a:latin typeface="Microsoft Sans Serif"/>
                <a:cs typeface="Microsoft Sans Serif"/>
              </a:rPr>
              <a:t>makes</a:t>
            </a:r>
            <a:r>
              <a:rPr sz="1100" spc="110" dirty="0">
                <a:latin typeface="Microsoft Sans Serif"/>
                <a:cs typeface="Microsoft Sans Serif"/>
              </a:rPr>
              <a:t> </a:t>
            </a:r>
            <a:r>
              <a:rPr sz="1100" spc="-30" dirty="0">
                <a:latin typeface="Microsoft Sans Serif"/>
                <a:cs typeface="Microsoft Sans Serif"/>
              </a:rPr>
              <a:t>the </a:t>
            </a:r>
            <a:r>
              <a:rPr sz="1100" spc="-80" dirty="0">
                <a:latin typeface="Microsoft Sans Serif"/>
                <a:cs typeface="Microsoft Sans Serif"/>
              </a:rPr>
              <a:t>images</a:t>
            </a:r>
            <a:r>
              <a:rPr sz="1100" spc="135" dirty="0">
                <a:latin typeface="Microsoft Sans Serif"/>
                <a:cs typeface="Microsoft Sans Serif"/>
              </a:rPr>
              <a:t> </a:t>
            </a:r>
            <a:r>
              <a:rPr sz="1100" spc="-40" dirty="0">
                <a:latin typeface="Microsoft Sans Serif"/>
                <a:cs typeface="Microsoft Sans Serif"/>
              </a:rPr>
              <a:t>dark,</a:t>
            </a:r>
            <a:r>
              <a:rPr sz="1100" spc="210" dirty="0">
                <a:latin typeface="Microsoft Sans Serif"/>
                <a:cs typeface="Microsoft Sans Serif"/>
              </a:rPr>
              <a:t> </a:t>
            </a:r>
            <a:r>
              <a:rPr sz="1100" spc="-5" dirty="0">
                <a:latin typeface="Microsoft Sans Serif"/>
                <a:cs typeface="Microsoft Sans Serif"/>
              </a:rPr>
              <a:t>with </a:t>
            </a:r>
            <a:r>
              <a:rPr sz="1100" spc="-40" dirty="0">
                <a:latin typeface="Microsoft Sans Serif"/>
                <a:cs typeface="Microsoft Sans Serif"/>
              </a:rPr>
              <a:t>poor</a:t>
            </a:r>
            <a:r>
              <a:rPr sz="1100" spc="215" dirty="0">
                <a:latin typeface="Microsoft Sans Serif"/>
                <a:cs typeface="Microsoft Sans Serif"/>
              </a:rPr>
              <a:t> </a:t>
            </a:r>
            <a:r>
              <a:rPr sz="1100" spc="-30" dirty="0">
                <a:latin typeface="Microsoft Sans Serif"/>
                <a:cs typeface="Microsoft Sans Serif"/>
              </a:rPr>
              <a:t>contrast </a:t>
            </a:r>
            <a:r>
              <a:rPr sz="1100" spc="-25" dirty="0">
                <a:latin typeface="Microsoft Sans Serif"/>
                <a:cs typeface="Microsoft Sans Serif"/>
              </a:rPr>
              <a:t> </a:t>
            </a:r>
            <a:r>
              <a:rPr sz="1100" spc="-65" dirty="0">
                <a:latin typeface="Microsoft Sans Serif"/>
                <a:cs typeface="Microsoft Sans Serif"/>
              </a:rPr>
              <a:t>and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30" dirty="0">
                <a:latin typeface="Microsoft Sans Serif"/>
                <a:cs typeface="Microsoft Sans Serif"/>
              </a:rPr>
              <a:t>lots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20" dirty="0">
                <a:latin typeface="Microsoft Sans Serif"/>
                <a:cs typeface="Microsoft Sans Serif"/>
              </a:rPr>
              <a:t>of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65" dirty="0">
                <a:latin typeface="Microsoft Sans Serif"/>
                <a:cs typeface="Microsoft Sans Serif"/>
              </a:rPr>
              <a:t>noise,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45" dirty="0">
                <a:latin typeface="Microsoft Sans Serif"/>
                <a:cs typeface="Microsoft Sans Serif"/>
              </a:rPr>
              <a:t>making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45" dirty="0">
                <a:latin typeface="Microsoft Sans Serif"/>
                <a:cs typeface="Microsoft Sans Serif"/>
              </a:rPr>
              <a:t>it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55" dirty="0">
                <a:latin typeface="Microsoft Sans Serif"/>
                <a:cs typeface="Microsoft Sans Serif"/>
              </a:rPr>
              <a:t>hard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10" dirty="0">
                <a:latin typeface="Microsoft Sans Serif"/>
                <a:cs typeface="Microsoft Sans Serif"/>
              </a:rPr>
              <a:t>to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130" dirty="0">
                <a:latin typeface="Microsoft Sans Serif"/>
                <a:cs typeface="Microsoft Sans Serif"/>
              </a:rPr>
              <a:t>see</a:t>
            </a:r>
            <a:r>
              <a:rPr sz="1100" spc="-80" dirty="0">
                <a:latin typeface="Microsoft Sans Serif"/>
                <a:cs typeface="Microsoft Sans Serif"/>
              </a:rPr>
              <a:t> </a:t>
            </a:r>
            <a:r>
              <a:rPr sz="1100" spc="-40" dirty="0">
                <a:latin typeface="Microsoft Sans Serif"/>
                <a:cs typeface="Microsoft Sans Serif"/>
              </a:rPr>
              <a:t>details.</a:t>
            </a:r>
            <a:r>
              <a:rPr sz="1100" spc="200" dirty="0">
                <a:latin typeface="Microsoft Sans Serif"/>
                <a:cs typeface="Microsoft Sans Serif"/>
              </a:rPr>
              <a:t> </a:t>
            </a:r>
            <a:r>
              <a:rPr sz="1100" spc="-45" dirty="0">
                <a:latin typeface="Microsoft Sans Serif"/>
                <a:cs typeface="Microsoft Sans Serif"/>
              </a:rPr>
              <a:t>To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35" dirty="0">
                <a:latin typeface="Microsoft Sans Serif"/>
                <a:cs typeface="Microsoft Sans Serif"/>
              </a:rPr>
              <a:t>brighten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35" dirty="0">
                <a:latin typeface="Microsoft Sans Serif"/>
                <a:cs typeface="Microsoft Sans Serif"/>
              </a:rPr>
              <a:t>things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35" dirty="0">
                <a:latin typeface="Microsoft Sans Serif"/>
                <a:cs typeface="Microsoft Sans Serif"/>
              </a:rPr>
              <a:t>up,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60" dirty="0">
                <a:latin typeface="Microsoft Sans Serif"/>
                <a:cs typeface="Microsoft Sans Serif"/>
              </a:rPr>
              <a:t>divers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30" dirty="0">
                <a:latin typeface="Microsoft Sans Serif"/>
                <a:cs typeface="Microsoft Sans Serif"/>
              </a:rPr>
              <a:t>often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105" dirty="0">
                <a:latin typeface="Microsoft Sans Serif"/>
                <a:cs typeface="Microsoft Sans Serif"/>
              </a:rPr>
              <a:t>use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55" dirty="0">
                <a:latin typeface="Microsoft Sans Serif"/>
                <a:cs typeface="Microsoft Sans Serif"/>
              </a:rPr>
              <a:t>unique </a:t>
            </a:r>
            <a:r>
              <a:rPr sz="1100" spc="-280" dirty="0">
                <a:latin typeface="Microsoft Sans Serif"/>
                <a:cs typeface="Microsoft Sans Serif"/>
              </a:rPr>
              <a:t> </a:t>
            </a:r>
            <a:r>
              <a:rPr sz="1100" spc="-50" dirty="0">
                <a:latin typeface="Microsoft Sans Serif"/>
                <a:cs typeface="Microsoft Sans Serif"/>
              </a:rPr>
              <a:t>underwater</a:t>
            </a:r>
            <a:r>
              <a:rPr sz="1100" spc="-45" dirty="0">
                <a:latin typeface="Microsoft Sans Serif"/>
                <a:cs typeface="Microsoft Sans Serif"/>
              </a:rPr>
              <a:t> </a:t>
            </a:r>
            <a:r>
              <a:rPr sz="1100" spc="-25" dirty="0">
                <a:latin typeface="Microsoft Sans Serif"/>
                <a:cs typeface="Microsoft Sans Serif"/>
              </a:rPr>
              <a:t>lights.</a:t>
            </a:r>
            <a:r>
              <a:rPr sz="1100" spc="-20" dirty="0">
                <a:latin typeface="Microsoft Sans Serif"/>
                <a:cs typeface="Microsoft Sans Serif"/>
              </a:rPr>
              <a:t> </a:t>
            </a:r>
            <a:r>
              <a:rPr sz="1100" spc="-65" dirty="0">
                <a:latin typeface="Microsoft Sans Serif"/>
                <a:cs typeface="Microsoft Sans Serif"/>
              </a:rPr>
              <a:t>However,</a:t>
            </a:r>
            <a:r>
              <a:rPr sz="1100" spc="160" dirty="0">
                <a:latin typeface="Microsoft Sans Serif"/>
                <a:cs typeface="Microsoft Sans Serif"/>
              </a:rPr>
              <a:t> </a:t>
            </a:r>
            <a:r>
              <a:rPr sz="1100" spc="-45" dirty="0">
                <a:latin typeface="Microsoft Sans Serif"/>
                <a:cs typeface="Microsoft Sans Serif"/>
              </a:rPr>
              <a:t>handling </a:t>
            </a:r>
            <a:r>
              <a:rPr sz="1100" spc="-70" dirty="0">
                <a:latin typeface="Microsoft Sans Serif"/>
                <a:cs typeface="Microsoft Sans Serif"/>
              </a:rPr>
              <a:t>these</a:t>
            </a:r>
            <a:r>
              <a:rPr sz="1100" spc="150" dirty="0">
                <a:latin typeface="Microsoft Sans Serif"/>
                <a:cs typeface="Microsoft Sans Serif"/>
              </a:rPr>
              <a:t> </a:t>
            </a:r>
            <a:r>
              <a:rPr sz="1100" spc="-25" dirty="0">
                <a:latin typeface="Microsoft Sans Serif"/>
                <a:cs typeface="Microsoft Sans Serif"/>
              </a:rPr>
              <a:t>lights </a:t>
            </a:r>
            <a:r>
              <a:rPr sz="1100" spc="-20" dirty="0">
                <a:latin typeface="Microsoft Sans Serif"/>
                <a:cs typeface="Microsoft Sans Serif"/>
              </a:rPr>
              <a:t>in </a:t>
            </a:r>
            <a:r>
              <a:rPr sz="1100" spc="-25" dirty="0">
                <a:latin typeface="Microsoft Sans Serif"/>
                <a:cs typeface="Microsoft Sans Serif"/>
              </a:rPr>
              <a:t>different </a:t>
            </a:r>
            <a:r>
              <a:rPr sz="1100" spc="-50" dirty="0">
                <a:latin typeface="Microsoft Sans Serif"/>
                <a:cs typeface="Microsoft Sans Serif"/>
              </a:rPr>
              <a:t>underwater</a:t>
            </a:r>
            <a:r>
              <a:rPr sz="1100" spc="195" dirty="0">
                <a:latin typeface="Microsoft Sans Serif"/>
                <a:cs typeface="Microsoft Sans Serif"/>
              </a:rPr>
              <a:t> </a:t>
            </a:r>
            <a:r>
              <a:rPr sz="1100" spc="-35" dirty="0">
                <a:latin typeface="Microsoft Sans Serif"/>
                <a:cs typeface="Microsoft Sans Serif"/>
              </a:rPr>
              <a:t>situations </a:t>
            </a:r>
            <a:r>
              <a:rPr sz="1100" spc="-70" dirty="0">
                <a:latin typeface="Microsoft Sans Serif"/>
                <a:cs typeface="Microsoft Sans Serif"/>
              </a:rPr>
              <a:t>can</a:t>
            </a:r>
            <a:r>
              <a:rPr sz="1100" spc="150" dirty="0">
                <a:latin typeface="Microsoft Sans Serif"/>
                <a:cs typeface="Microsoft Sans Serif"/>
              </a:rPr>
              <a:t> </a:t>
            </a:r>
            <a:r>
              <a:rPr sz="1100" spc="-75" dirty="0">
                <a:latin typeface="Microsoft Sans Serif"/>
                <a:cs typeface="Microsoft Sans Serif"/>
              </a:rPr>
              <a:t>be </a:t>
            </a:r>
            <a:r>
              <a:rPr sz="1100" spc="-70" dirty="0">
                <a:latin typeface="Microsoft Sans Serif"/>
                <a:cs typeface="Microsoft Sans Serif"/>
              </a:rPr>
              <a:t> </a:t>
            </a:r>
            <a:r>
              <a:rPr sz="1100" spc="-5" dirty="0">
                <a:latin typeface="Microsoft Sans Serif"/>
                <a:cs typeface="Microsoft Sans Serif"/>
              </a:rPr>
              <a:t>tricky </a:t>
            </a:r>
            <a:r>
              <a:rPr sz="1100" spc="-65" dirty="0">
                <a:latin typeface="Microsoft Sans Serif"/>
                <a:cs typeface="Microsoft Sans Serif"/>
              </a:rPr>
              <a:t>and</a:t>
            </a:r>
            <a:r>
              <a:rPr sz="1100" spc="-60" dirty="0">
                <a:latin typeface="Microsoft Sans Serif"/>
                <a:cs typeface="Microsoft Sans Serif"/>
              </a:rPr>
              <a:t> </a:t>
            </a:r>
            <a:r>
              <a:rPr sz="1100" spc="-50" dirty="0">
                <a:latin typeface="Microsoft Sans Serif"/>
                <a:cs typeface="Microsoft Sans Serif"/>
              </a:rPr>
              <a:t>require</a:t>
            </a:r>
            <a:r>
              <a:rPr sz="1100" spc="-45" dirty="0">
                <a:latin typeface="Microsoft Sans Serif"/>
                <a:cs typeface="Microsoft Sans Serif"/>
              </a:rPr>
              <a:t> </a:t>
            </a:r>
            <a:r>
              <a:rPr sz="1100" spc="-60" dirty="0">
                <a:latin typeface="Microsoft Sans Serif"/>
                <a:cs typeface="Microsoft Sans Serif"/>
              </a:rPr>
              <a:t>special</a:t>
            </a:r>
            <a:r>
              <a:rPr sz="1100" spc="-55" dirty="0">
                <a:latin typeface="Microsoft Sans Serif"/>
                <a:cs typeface="Microsoft Sans Serif"/>
              </a:rPr>
              <a:t> </a:t>
            </a:r>
            <a:r>
              <a:rPr sz="1100" spc="-40" dirty="0">
                <a:latin typeface="Microsoft Sans Serif"/>
                <a:cs typeface="Microsoft Sans Serif"/>
              </a:rPr>
              <a:t>skills.</a:t>
            </a:r>
            <a:r>
              <a:rPr sz="1100" spc="-35" dirty="0">
                <a:latin typeface="Microsoft Sans Serif"/>
                <a:cs typeface="Microsoft Sans Serif"/>
              </a:rPr>
              <a:t> </a:t>
            </a:r>
            <a:r>
              <a:rPr sz="1100" spc="-65" dirty="0">
                <a:latin typeface="Microsoft Sans Serif"/>
                <a:cs typeface="Microsoft Sans Serif"/>
              </a:rPr>
              <a:t>Due</a:t>
            </a:r>
            <a:r>
              <a:rPr sz="1100" spc="-60" dirty="0">
                <a:latin typeface="Microsoft Sans Serif"/>
                <a:cs typeface="Microsoft Sans Serif"/>
              </a:rPr>
              <a:t> </a:t>
            </a:r>
            <a:r>
              <a:rPr sz="1100" spc="10" dirty="0">
                <a:latin typeface="Microsoft Sans Serif"/>
                <a:cs typeface="Microsoft Sans Serif"/>
              </a:rPr>
              <a:t>to </a:t>
            </a:r>
            <a:r>
              <a:rPr sz="1100" spc="-20" dirty="0">
                <a:latin typeface="Microsoft Sans Serif"/>
                <a:cs typeface="Microsoft Sans Serif"/>
              </a:rPr>
              <a:t>limited </a:t>
            </a:r>
            <a:r>
              <a:rPr sz="1100" spc="-5" dirty="0">
                <a:latin typeface="Microsoft Sans Serif"/>
                <a:cs typeface="Microsoft Sans Serif"/>
              </a:rPr>
              <a:t>light </a:t>
            </a:r>
            <a:r>
              <a:rPr sz="1100" spc="-20" dirty="0">
                <a:latin typeface="Microsoft Sans Serif"/>
                <a:cs typeface="Microsoft Sans Serif"/>
              </a:rPr>
              <a:t>in </a:t>
            </a:r>
            <a:r>
              <a:rPr sz="1100" spc="-30" dirty="0">
                <a:latin typeface="Microsoft Sans Serif"/>
                <a:cs typeface="Microsoft Sans Serif"/>
              </a:rPr>
              <a:t>the </a:t>
            </a:r>
            <a:r>
              <a:rPr sz="1100" spc="-50" dirty="0">
                <a:latin typeface="Microsoft Sans Serif"/>
                <a:cs typeface="Microsoft Sans Serif"/>
              </a:rPr>
              <a:t>underwater</a:t>
            </a:r>
            <a:r>
              <a:rPr sz="1100" spc="-45" dirty="0">
                <a:latin typeface="Microsoft Sans Serif"/>
                <a:cs typeface="Microsoft Sans Serif"/>
              </a:rPr>
              <a:t> </a:t>
            </a:r>
            <a:r>
              <a:rPr sz="1100" spc="-40" dirty="0">
                <a:latin typeface="Microsoft Sans Serif"/>
                <a:cs typeface="Microsoft Sans Serif"/>
              </a:rPr>
              <a:t>environment,</a:t>
            </a:r>
            <a:r>
              <a:rPr sz="1100" spc="-35" dirty="0">
                <a:latin typeface="Microsoft Sans Serif"/>
                <a:cs typeface="Microsoft Sans Serif"/>
              </a:rPr>
              <a:t> </a:t>
            </a:r>
            <a:r>
              <a:rPr sz="1100" spc="-30" dirty="0">
                <a:latin typeface="Microsoft Sans Serif"/>
                <a:cs typeface="Microsoft Sans Serif"/>
              </a:rPr>
              <a:t>the </a:t>
            </a:r>
            <a:r>
              <a:rPr sz="1100" spc="-75" dirty="0">
                <a:latin typeface="Microsoft Sans Serif"/>
                <a:cs typeface="Microsoft Sans Serif"/>
              </a:rPr>
              <a:t>noise </a:t>
            </a:r>
            <a:r>
              <a:rPr sz="1100" spc="-70" dirty="0">
                <a:latin typeface="Microsoft Sans Serif"/>
                <a:cs typeface="Microsoft Sans Serif"/>
              </a:rPr>
              <a:t> increased</a:t>
            </a:r>
            <a:r>
              <a:rPr sz="1100" spc="65" dirty="0">
                <a:latin typeface="Microsoft Sans Serif"/>
                <a:cs typeface="Microsoft Sans Serif"/>
              </a:rPr>
              <a:t> </a:t>
            </a:r>
            <a:r>
              <a:rPr sz="1100" spc="-20" dirty="0">
                <a:latin typeface="Microsoft Sans Serif"/>
                <a:cs typeface="Microsoft Sans Serif"/>
              </a:rPr>
              <a:t>in</a:t>
            </a:r>
            <a:r>
              <a:rPr sz="1100" spc="70" dirty="0">
                <a:latin typeface="Microsoft Sans Serif"/>
                <a:cs typeface="Microsoft Sans Serif"/>
              </a:rPr>
              <a:t> </a:t>
            </a:r>
            <a:r>
              <a:rPr sz="1100" spc="-30" dirty="0">
                <a:latin typeface="Microsoft Sans Serif"/>
                <a:cs typeface="Microsoft Sans Serif"/>
              </a:rPr>
              <a:t>the</a:t>
            </a:r>
            <a:r>
              <a:rPr sz="1100" spc="70" dirty="0">
                <a:latin typeface="Microsoft Sans Serif"/>
                <a:cs typeface="Microsoft Sans Serif"/>
              </a:rPr>
              <a:t> </a:t>
            </a:r>
            <a:r>
              <a:rPr sz="1100" spc="-50" dirty="0">
                <a:latin typeface="Microsoft Sans Serif"/>
                <a:cs typeface="Microsoft Sans Serif"/>
              </a:rPr>
              <a:t>underwater</a:t>
            </a:r>
            <a:r>
              <a:rPr sz="1100" spc="70" dirty="0">
                <a:latin typeface="Microsoft Sans Serif"/>
                <a:cs typeface="Microsoft Sans Serif"/>
              </a:rPr>
              <a:t> </a:t>
            </a:r>
            <a:r>
              <a:rPr sz="1100" spc="-70" dirty="0">
                <a:latin typeface="Microsoft Sans Serif"/>
                <a:cs typeface="Microsoft Sans Serif"/>
              </a:rPr>
              <a:t>images.</a:t>
            </a:r>
            <a:endParaRPr sz="1100">
              <a:latin typeface="Microsoft Sans Serif"/>
              <a:cs typeface="Microsoft Sans Serif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113874"/>
            <a:ext cx="5760085" cy="126364"/>
            <a:chOff x="0" y="3113874"/>
            <a:chExt cx="5760085" cy="126364"/>
          </a:xfrm>
        </p:grpSpPr>
        <p:sp>
          <p:nvSpPr>
            <p:cNvPr id="9" name="object 9"/>
            <p:cNvSpPr/>
            <p:nvPr/>
          </p:nvSpPr>
          <p:spPr>
            <a:xfrm>
              <a:off x="0" y="3113874"/>
              <a:ext cx="518795" cy="126364"/>
            </a:xfrm>
            <a:custGeom>
              <a:avLst/>
              <a:gdLst/>
              <a:ahLst/>
              <a:cxnLst/>
              <a:rect l="l" t="t" r="r" b="b"/>
              <a:pathLst>
                <a:path w="518795" h="126364">
                  <a:moveTo>
                    <a:pt x="51837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518375" y="126123"/>
                  </a:lnTo>
                  <a:lnTo>
                    <a:pt x="518375" y="0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7204" y="3113874"/>
              <a:ext cx="1383030" cy="126364"/>
            </a:xfrm>
            <a:custGeom>
              <a:avLst/>
              <a:gdLst/>
              <a:ahLst/>
              <a:cxnLst/>
              <a:rect l="l" t="t" r="r" b="b"/>
              <a:pathLst>
                <a:path w="1383030" h="126364">
                  <a:moveTo>
                    <a:pt x="1382433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1382433" y="126123"/>
                  </a:lnTo>
                  <a:lnTo>
                    <a:pt x="1382433" y="0"/>
                  </a:lnTo>
                  <a:close/>
                </a:path>
              </a:pathLst>
            </a:custGeom>
            <a:solidFill>
              <a:srgbClr val="0000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58467" y="3113874"/>
              <a:ext cx="3801745" cy="126364"/>
            </a:xfrm>
            <a:custGeom>
              <a:avLst/>
              <a:gdLst/>
              <a:ahLst/>
              <a:cxnLst/>
              <a:rect l="l" t="t" r="r" b="b"/>
              <a:pathLst>
                <a:path w="3801745" h="126364">
                  <a:moveTo>
                    <a:pt x="0" y="126123"/>
                  </a:moveTo>
                  <a:lnTo>
                    <a:pt x="3801529" y="126123"/>
                  </a:lnTo>
                  <a:lnTo>
                    <a:pt x="3801529" y="0"/>
                  </a:lnTo>
                  <a:lnTo>
                    <a:pt x="0" y="0"/>
                  </a:lnTo>
                  <a:lnTo>
                    <a:pt x="0" y="126123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25" dirty="0"/>
              <a:t>15</a:t>
            </a:fld>
            <a:r>
              <a:rPr spc="25" dirty="0"/>
              <a:t>/35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35" dirty="0"/>
              <a:t>Shaon</a:t>
            </a:r>
            <a:r>
              <a:rPr spc="25" dirty="0"/>
              <a:t> </a:t>
            </a:r>
            <a:r>
              <a:rPr spc="-15" dirty="0"/>
              <a:t>Kumer</a:t>
            </a:r>
            <a:r>
              <a:rPr spc="30" dirty="0"/>
              <a:t> </a:t>
            </a:r>
            <a:r>
              <a:rPr spc="-20" dirty="0"/>
              <a:t>Paul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446183" y="3128943"/>
            <a:ext cx="11658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Underwater</a:t>
            </a:r>
            <a:r>
              <a:rPr sz="600" b="1" spc="30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</a:t>
            </a:r>
            <a:r>
              <a:rPr sz="600" b="1" spc="3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2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Enhancement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39442" y="3586"/>
            <a:ext cx="6845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3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Rese</a:t>
            </a:r>
            <a:r>
              <a:rPr sz="600" b="1" spc="-5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</a:t>
            </a:r>
            <a:r>
              <a:rPr sz="600" b="1" spc="-3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rch</a:t>
            </a:r>
            <a:r>
              <a:rPr sz="600" b="1" spc="5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3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Problems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30530"/>
            <a:chOff x="0" y="0"/>
            <a:chExt cx="5760085" cy="430530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9380"/>
            </a:xfrm>
            <a:custGeom>
              <a:avLst/>
              <a:gdLst/>
              <a:ahLst/>
              <a:cxnLst/>
              <a:rect l="l" t="t" r="r" b="b"/>
              <a:pathLst>
                <a:path w="2880360" h="119380">
                  <a:moveTo>
                    <a:pt x="0" y="119083"/>
                  </a:moveTo>
                  <a:lnTo>
                    <a:pt x="2880004" y="119083"/>
                  </a:lnTo>
                  <a:lnTo>
                    <a:pt x="2880004" y="0"/>
                  </a:lnTo>
                  <a:lnTo>
                    <a:pt x="0" y="0"/>
                  </a:lnTo>
                  <a:lnTo>
                    <a:pt x="0" y="119083"/>
                  </a:lnTo>
                  <a:close/>
                </a:path>
              </a:pathLst>
            </a:custGeom>
            <a:solidFill>
              <a:srgbClr val="0000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083"/>
              <a:ext cx="5760073" cy="31125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4762" y="116507"/>
            <a:ext cx="231711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0" dirty="0"/>
              <a:t>Diverse</a:t>
            </a:r>
            <a:r>
              <a:rPr spc="30" dirty="0"/>
              <a:t> </a:t>
            </a:r>
            <a:r>
              <a:rPr spc="-55" dirty="0"/>
              <a:t>Underwater</a:t>
            </a:r>
            <a:r>
              <a:rPr spc="30" dirty="0"/>
              <a:t> </a:t>
            </a:r>
            <a:r>
              <a:rPr spc="-35" dirty="0"/>
              <a:t>Conditions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5844" y="1341906"/>
            <a:ext cx="5388610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sz="1100" spc="-25" dirty="0">
                <a:latin typeface="Microsoft Sans Serif"/>
                <a:cs typeface="Microsoft Sans Serif"/>
              </a:rPr>
              <a:t>Different</a:t>
            </a:r>
            <a:r>
              <a:rPr sz="1100" spc="85" dirty="0">
                <a:latin typeface="Microsoft Sans Serif"/>
                <a:cs typeface="Microsoft Sans Serif"/>
              </a:rPr>
              <a:t> </a:t>
            </a:r>
            <a:r>
              <a:rPr sz="1100" spc="-50" dirty="0">
                <a:latin typeface="Microsoft Sans Serif"/>
                <a:cs typeface="Microsoft Sans Serif"/>
              </a:rPr>
              <a:t>underwater</a:t>
            </a:r>
            <a:r>
              <a:rPr sz="1100" spc="85" dirty="0">
                <a:latin typeface="Microsoft Sans Serif"/>
                <a:cs typeface="Microsoft Sans Serif"/>
              </a:rPr>
              <a:t> </a:t>
            </a:r>
            <a:r>
              <a:rPr sz="1100" spc="-50" dirty="0">
                <a:latin typeface="Microsoft Sans Serif"/>
                <a:cs typeface="Microsoft Sans Serif"/>
              </a:rPr>
              <a:t>environments</a:t>
            </a:r>
            <a:r>
              <a:rPr sz="1100" spc="85" dirty="0">
                <a:latin typeface="Microsoft Sans Serif"/>
                <a:cs typeface="Microsoft Sans Serif"/>
              </a:rPr>
              <a:t> </a:t>
            </a:r>
            <a:r>
              <a:rPr sz="1100" spc="-65" dirty="0">
                <a:latin typeface="Microsoft Sans Serif"/>
                <a:cs typeface="Microsoft Sans Serif"/>
              </a:rPr>
              <a:t>present</a:t>
            </a:r>
            <a:r>
              <a:rPr sz="1100" spc="90" dirty="0">
                <a:latin typeface="Microsoft Sans Serif"/>
                <a:cs typeface="Microsoft Sans Serif"/>
              </a:rPr>
              <a:t> </a:t>
            </a:r>
            <a:r>
              <a:rPr sz="1100" spc="-55" dirty="0">
                <a:latin typeface="Microsoft Sans Serif"/>
                <a:cs typeface="Microsoft Sans Serif"/>
              </a:rPr>
              <a:t>unique</a:t>
            </a:r>
            <a:r>
              <a:rPr sz="1100" spc="85" dirty="0">
                <a:latin typeface="Microsoft Sans Serif"/>
                <a:cs typeface="Microsoft Sans Serif"/>
              </a:rPr>
              <a:t> </a:t>
            </a:r>
            <a:r>
              <a:rPr sz="1100" spc="-70" dirty="0">
                <a:latin typeface="Microsoft Sans Serif"/>
                <a:cs typeface="Microsoft Sans Serif"/>
              </a:rPr>
              <a:t>challenges</a:t>
            </a:r>
            <a:r>
              <a:rPr sz="1100" spc="85" dirty="0">
                <a:latin typeface="Microsoft Sans Serif"/>
                <a:cs typeface="Microsoft Sans Serif"/>
              </a:rPr>
              <a:t> </a:t>
            </a:r>
            <a:r>
              <a:rPr sz="1100" spc="5" dirty="0">
                <a:latin typeface="Microsoft Sans Serif"/>
                <a:cs typeface="Microsoft Sans Serif"/>
              </a:rPr>
              <a:t>that</a:t>
            </a:r>
            <a:r>
              <a:rPr sz="1100" spc="85" dirty="0">
                <a:latin typeface="Microsoft Sans Serif"/>
                <a:cs typeface="Microsoft Sans Serif"/>
              </a:rPr>
              <a:t> </a:t>
            </a:r>
            <a:r>
              <a:rPr sz="1100" spc="-50" dirty="0">
                <a:latin typeface="Microsoft Sans Serif"/>
                <a:cs typeface="Microsoft Sans Serif"/>
              </a:rPr>
              <a:t>require</a:t>
            </a:r>
            <a:r>
              <a:rPr sz="1100" spc="90" dirty="0">
                <a:latin typeface="Microsoft Sans Serif"/>
                <a:cs typeface="Microsoft Sans Serif"/>
              </a:rPr>
              <a:t> </a:t>
            </a:r>
            <a:r>
              <a:rPr sz="1100" spc="-50" dirty="0">
                <a:latin typeface="Microsoft Sans Serif"/>
                <a:cs typeface="Microsoft Sans Serif"/>
              </a:rPr>
              <a:t>specific</a:t>
            </a:r>
            <a:r>
              <a:rPr sz="1100" spc="85" dirty="0">
                <a:latin typeface="Microsoft Sans Serif"/>
                <a:cs typeface="Microsoft Sans Serif"/>
              </a:rPr>
              <a:t> </a:t>
            </a:r>
            <a:r>
              <a:rPr sz="1100" spc="-60" dirty="0">
                <a:latin typeface="Microsoft Sans Serif"/>
                <a:cs typeface="Microsoft Sans Serif"/>
              </a:rPr>
              <a:t>techniques </a:t>
            </a:r>
            <a:r>
              <a:rPr sz="1100" spc="-280" dirty="0">
                <a:latin typeface="Microsoft Sans Serif"/>
                <a:cs typeface="Microsoft Sans Serif"/>
              </a:rPr>
              <a:t> </a:t>
            </a:r>
            <a:r>
              <a:rPr sz="1100" spc="10" dirty="0">
                <a:latin typeface="Microsoft Sans Serif"/>
                <a:cs typeface="Microsoft Sans Serif"/>
              </a:rPr>
              <a:t>to</a:t>
            </a:r>
            <a:r>
              <a:rPr sz="1100" spc="65" dirty="0">
                <a:latin typeface="Microsoft Sans Serif"/>
                <a:cs typeface="Microsoft Sans Serif"/>
              </a:rPr>
              <a:t> </a:t>
            </a:r>
            <a:r>
              <a:rPr sz="1100" spc="-60" dirty="0">
                <a:latin typeface="Microsoft Sans Serif"/>
                <a:cs typeface="Microsoft Sans Serif"/>
              </a:rPr>
              <a:t>handle</a:t>
            </a:r>
            <a:r>
              <a:rPr sz="1100" spc="70" dirty="0">
                <a:latin typeface="Microsoft Sans Serif"/>
                <a:cs typeface="Microsoft Sans Serif"/>
              </a:rPr>
              <a:t> </a:t>
            </a:r>
            <a:r>
              <a:rPr sz="1100" spc="-30" dirty="0">
                <a:latin typeface="Microsoft Sans Serif"/>
                <a:cs typeface="Microsoft Sans Serif"/>
              </a:rPr>
              <a:t>the</a:t>
            </a:r>
            <a:r>
              <a:rPr sz="1100" spc="70" dirty="0">
                <a:latin typeface="Microsoft Sans Serif"/>
                <a:cs typeface="Microsoft Sans Serif"/>
              </a:rPr>
              <a:t> </a:t>
            </a:r>
            <a:r>
              <a:rPr sz="1100" spc="-30" dirty="0">
                <a:latin typeface="Microsoft Sans Serif"/>
                <a:cs typeface="Microsoft Sans Serif"/>
              </a:rPr>
              <a:t>situations.</a:t>
            </a:r>
            <a:endParaRPr sz="1100">
              <a:latin typeface="Microsoft Sans Serif"/>
              <a:cs typeface="Microsoft Sans Serif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113874"/>
            <a:ext cx="5760085" cy="126364"/>
            <a:chOff x="0" y="3113874"/>
            <a:chExt cx="5760085" cy="126364"/>
          </a:xfrm>
        </p:grpSpPr>
        <p:sp>
          <p:nvSpPr>
            <p:cNvPr id="9" name="object 9"/>
            <p:cNvSpPr/>
            <p:nvPr/>
          </p:nvSpPr>
          <p:spPr>
            <a:xfrm>
              <a:off x="0" y="3113874"/>
              <a:ext cx="518795" cy="126364"/>
            </a:xfrm>
            <a:custGeom>
              <a:avLst/>
              <a:gdLst/>
              <a:ahLst/>
              <a:cxnLst/>
              <a:rect l="l" t="t" r="r" b="b"/>
              <a:pathLst>
                <a:path w="518795" h="126364">
                  <a:moveTo>
                    <a:pt x="51837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518375" y="126123"/>
                  </a:lnTo>
                  <a:lnTo>
                    <a:pt x="518375" y="0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7204" y="3113874"/>
              <a:ext cx="1383030" cy="126364"/>
            </a:xfrm>
            <a:custGeom>
              <a:avLst/>
              <a:gdLst/>
              <a:ahLst/>
              <a:cxnLst/>
              <a:rect l="l" t="t" r="r" b="b"/>
              <a:pathLst>
                <a:path w="1383030" h="126364">
                  <a:moveTo>
                    <a:pt x="1382433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1382433" y="126123"/>
                  </a:lnTo>
                  <a:lnTo>
                    <a:pt x="1382433" y="0"/>
                  </a:lnTo>
                  <a:close/>
                </a:path>
              </a:pathLst>
            </a:custGeom>
            <a:solidFill>
              <a:srgbClr val="0000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58467" y="3113874"/>
              <a:ext cx="3801745" cy="126364"/>
            </a:xfrm>
            <a:custGeom>
              <a:avLst/>
              <a:gdLst/>
              <a:ahLst/>
              <a:cxnLst/>
              <a:rect l="l" t="t" r="r" b="b"/>
              <a:pathLst>
                <a:path w="3801745" h="126364">
                  <a:moveTo>
                    <a:pt x="0" y="126123"/>
                  </a:moveTo>
                  <a:lnTo>
                    <a:pt x="3801529" y="126123"/>
                  </a:lnTo>
                  <a:lnTo>
                    <a:pt x="3801529" y="0"/>
                  </a:lnTo>
                  <a:lnTo>
                    <a:pt x="0" y="0"/>
                  </a:lnTo>
                  <a:lnTo>
                    <a:pt x="0" y="126123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25" dirty="0"/>
              <a:t>16</a:t>
            </a:fld>
            <a:r>
              <a:rPr spc="25" dirty="0"/>
              <a:t>/35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35" dirty="0"/>
              <a:t>Shaon</a:t>
            </a:r>
            <a:r>
              <a:rPr spc="25" dirty="0"/>
              <a:t> </a:t>
            </a:r>
            <a:r>
              <a:rPr spc="-15" dirty="0"/>
              <a:t>Kumer</a:t>
            </a:r>
            <a:r>
              <a:rPr spc="30" dirty="0"/>
              <a:t> </a:t>
            </a:r>
            <a:r>
              <a:rPr spc="-20" dirty="0"/>
              <a:t>Paul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446183" y="3128943"/>
            <a:ext cx="11658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Underwater</a:t>
            </a:r>
            <a:r>
              <a:rPr sz="600" b="1" spc="30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</a:t>
            </a:r>
            <a:r>
              <a:rPr sz="600" b="1" spc="3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2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Enhancement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39442" y="3586"/>
            <a:ext cx="6845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3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Rese</a:t>
            </a:r>
            <a:r>
              <a:rPr sz="600" b="1" spc="-5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</a:t>
            </a:r>
            <a:r>
              <a:rPr sz="600" b="1" spc="-3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rch</a:t>
            </a:r>
            <a:r>
              <a:rPr sz="600" b="1" spc="5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3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Problems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30530"/>
            <a:chOff x="0" y="0"/>
            <a:chExt cx="5760085" cy="430530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9380"/>
            </a:xfrm>
            <a:custGeom>
              <a:avLst/>
              <a:gdLst/>
              <a:ahLst/>
              <a:cxnLst/>
              <a:rect l="l" t="t" r="r" b="b"/>
              <a:pathLst>
                <a:path w="2880360" h="119380">
                  <a:moveTo>
                    <a:pt x="0" y="119083"/>
                  </a:moveTo>
                  <a:lnTo>
                    <a:pt x="2880004" y="119083"/>
                  </a:lnTo>
                  <a:lnTo>
                    <a:pt x="2880004" y="0"/>
                  </a:lnTo>
                  <a:lnTo>
                    <a:pt x="0" y="0"/>
                  </a:lnTo>
                  <a:lnTo>
                    <a:pt x="0" y="119083"/>
                  </a:lnTo>
                  <a:close/>
                </a:path>
              </a:pathLst>
            </a:custGeom>
            <a:solidFill>
              <a:srgbClr val="0000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083"/>
              <a:ext cx="5760073" cy="31125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4762" y="116507"/>
            <a:ext cx="26212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5" dirty="0"/>
              <a:t>Underwater</a:t>
            </a:r>
            <a:r>
              <a:rPr spc="30" dirty="0"/>
              <a:t> </a:t>
            </a:r>
            <a:r>
              <a:rPr spc="-35" dirty="0"/>
              <a:t>Equipment</a:t>
            </a:r>
            <a:r>
              <a:rPr spc="30" dirty="0"/>
              <a:t> </a:t>
            </a:r>
            <a:r>
              <a:rPr spc="-20" dirty="0"/>
              <a:t>Limitations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5844" y="1262302"/>
            <a:ext cx="5443855" cy="517962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lang="en-US" sz="1100" spc="-40" dirty="0">
                <a:latin typeface="Microsoft Sans Serif"/>
                <a:cs typeface="Microsoft Sans Serif"/>
              </a:rPr>
              <a:t>The</a:t>
            </a:r>
            <a:r>
              <a:rPr lang="en-US" sz="1100" spc="75" dirty="0">
                <a:latin typeface="Microsoft Sans Serif"/>
                <a:cs typeface="Microsoft Sans Serif"/>
              </a:rPr>
              <a:t> </a:t>
            </a:r>
            <a:r>
              <a:rPr lang="en-US" sz="1100" spc="-45" dirty="0">
                <a:latin typeface="Microsoft Sans Serif"/>
                <a:cs typeface="Microsoft Sans Serif"/>
              </a:rPr>
              <a:t>equipment</a:t>
            </a:r>
            <a:r>
              <a:rPr lang="en-US" sz="1100" spc="75" dirty="0">
                <a:latin typeface="Microsoft Sans Serif"/>
                <a:cs typeface="Microsoft Sans Serif"/>
              </a:rPr>
              <a:t> </a:t>
            </a:r>
            <a:r>
              <a:rPr lang="en-US" sz="1100" spc="-50" dirty="0">
                <a:latin typeface="Microsoft Sans Serif"/>
                <a:cs typeface="Microsoft Sans Serif"/>
              </a:rPr>
              <a:t>required</a:t>
            </a:r>
            <a:r>
              <a:rPr lang="en-US" sz="1100" spc="75" dirty="0">
                <a:latin typeface="Microsoft Sans Serif"/>
                <a:cs typeface="Microsoft Sans Serif"/>
              </a:rPr>
              <a:t> </a:t>
            </a:r>
            <a:r>
              <a:rPr lang="en-US" sz="1100" spc="-25" dirty="0">
                <a:latin typeface="Microsoft Sans Serif"/>
                <a:cs typeface="Microsoft Sans Serif"/>
              </a:rPr>
              <a:t>for</a:t>
            </a:r>
            <a:r>
              <a:rPr lang="en-US" sz="1100" spc="75" dirty="0">
                <a:latin typeface="Microsoft Sans Serif"/>
                <a:cs typeface="Microsoft Sans Serif"/>
              </a:rPr>
              <a:t> </a:t>
            </a:r>
            <a:r>
              <a:rPr lang="en-US" sz="1100" spc="-50" dirty="0">
                <a:latin typeface="Microsoft Sans Serif"/>
                <a:cs typeface="Microsoft Sans Serif"/>
              </a:rPr>
              <a:t>underwater</a:t>
            </a:r>
            <a:r>
              <a:rPr lang="en-US" sz="1100" spc="75" dirty="0">
                <a:latin typeface="Microsoft Sans Serif"/>
                <a:cs typeface="Microsoft Sans Serif"/>
              </a:rPr>
              <a:t> </a:t>
            </a:r>
            <a:r>
              <a:rPr lang="en-US" sz="1100" spc="-45" dirty="0">
                <a:latin typeface="Microsoft Sans Serif"/>
                <a:cs typeface="Microsoft Sans Serif"/>
              </a:rPr>
              <a:t>photography,</a:t>
            </a:r>
            <a:r>
              <a:rPr lang="en-US" sz="1100" spc="75" dirty="0">
                <a:latin typeface="Microsoft Sans Serif"/>
                <a:cs typeface="Microsoft Sans Serif"/>
              </a:rPr>
              <a:t> </a:t>
            </a:r>
            <a:r>
              <a:rPr lang="en-US" sz="1100" spc="-75" dirty="0">
                <a:latin typeface="Microsoft Sans Serif"/>
                <a:cs typeface="Microsoft Sans Serif"/>
              </a:rPr>
              <a:t>such</a:t>
            </a:r>
            <a:r>
              <a:rPr lang="en-US" sz="1100" spc="75" dirty="0">
                <a:latin typeface="Microsoft Sans Serif"/>
                <a:cs typeface="Microsoft Sans Serif"/>
              </a:rPr>
              <a:t> </a:t>
            </a:r>
            <a:r>
              <a:rPr lang="en-US" sz="1100" spc="-114" dirty="0">
                <a:latin typeface="Microsoft Sans Serif"/>
                <a:cs typeface="Microsoft Sans Serif"/>
              </a:rPr>
              <a:t>as</a:t>
            </a:r>
            <a:r>
              <a:rPr lang="en-US" sz="1100" spc="-100" dirty="0">
                <a:latin typeface="Microsoft Sans Serif"/>
                <a:cs typeface="Microsoft Sans Serif"/>
              </a:rPr>
              <a:t> </a:t>
            </a:r>
            <a:r>
              <a:rPr lang="en-US" sz="1100" spc="-40" dirty="0">
                <a:latin typeface="Microsoft Sans Serif"/>
                <a:cs typeface="Microsoft Sans Serif"/>
              </a:rPr>
              <a:t>waterproof </a:t>
            </a:r>
            <a:r>
              <a:rPr lang="en-US" sz="1100" spc="-280" dirty="0">
                <a:latin typeface="Microsoft Sans Serif"/>
                <a:cs typeface="Microsoft Sans Serif"/>
              </a:rPr>
              <a:t> </a:t>
            </a:r>
            <a:r>
              <a:rPr lang="en-US" sz="1100" spc="-80" dirty="0">
                <a:latin typeface="Microsoft Sans Serif"/>
                <a:cs typeface="Microsoft Sans Serif"/>
              </a:rPr>
              <a:t>cameras</a:t>
            </a:r>
            <a:r>
              <a:rPr lang="en-US" sz="1100" spc="-75" dirty="0">
                <a:latin typeface="Microsoft Sans Serif"/>
                <a:cs typeface="Microsoft Sans Serif"/>
              </a:rPr>
              <a:t> </a:t>
            </a:r>
            <a:r>
              <a:rPr lang="en-US" sz="1100" spc="-65" dirty="0">
                <a:latin typeface="Microsoft Sans Serif"/>
                <a:cs typeface="Microsoft Sans Serif"/>
              </a:rPr>
              <a:t>and</a:t>
            </a:r>
            <a:r>
              <a:rPr lang="en-US" sz="1100" spc="-60" dirty="0">
                <a:latin typeface="Microsoft Sans Serif"/>
                <a:cs typeface="Microsoft Sans Serif"/>
              </a:rPr>
              <a:t> </a:t>
            </a:r>
            <a:r>
              <a:rPr lang="en-US" sz="1100" spc="-65" dirty="0">
                <a:latin typeface="Microsoft Sans Serif"/>
                <a:cs typeface="Microsoft Sans Serif"/>
              </a:rPr>
              <a:t>submersibles,</a:t>
            </a:r>
            <a:r>
              <a:rPr lang="en-US" sz="1100" spc="-60" dirty="0">
                <a:latin typeface="Microsoft Sans Serif"/>
                <a:cs typeface="Microsoft Sans Serif"/>
              </a:rPr>
              <a:t> </a:t>
            </a:r>
            <a:r>
              <a:rPr lang="en-US" sz="1100" spc="-70" dirty="0">
                <a:latin typeface="Microsoft Sans Serif"/>
                <a:cs typeface="Microsoft Sans Serif"/>
              </a:rPr>
              <a:t>can</a:t>
            </a:r>
            <a:r>
              <a:rPr lang="en-US" sz="1100" spc="-65" dirty="0">
                <a:latin typeface="Microsoft Sans Serif"/>
                <a:cs typeface="Microsoft Sans Serif"/>
              </a:rPr>
              <a:t> </a:t>
            </a:r>
            <a:r>
              <a:rPr lang="en-US" sz="1100" spc="-75" dirty="0">
                <a:latin typeface="Microsoft Sans Serif"/>
                <a:cs typeface="Microsoft Sans Serif"/>
              </a:rPr>
              <a:t>be</a:t>
            </a:r>
            <a:r>
              <a:rPr lang="en-US" sz="1100" spc="-70" dirty="0">
                <a:latin typeface="Microsoft Sans Serif"/>
                <a:cs typeface="Microsoft Sans Serif"/>
              </a:rPr>
              <a:t> expensive.</a:t>
            </a:r>
            <a:r>
              <a:rPr lang="en-US" sz="1100" spc="-65" dirty="0">
                <a:latin typeface="Microsoft Sans Serif"/>
                <a:cs typeface="Microsoft Sans Serif"/>
              </a:rPr>
              <a:t> </a:t>
            </a:r>
            <a:r>
              <a:rPr lang="en-US" sz="1100" spc="-25" dirty="0">
                <a:latin typeface="Microsoft Sans Serif"/>
                <a:cs typeface="Microsoft Sans Serif"/>
              </a:rPr>
              <a:t>Maintaining </a:t>
            </a:r>
            <a:r>
              <a:rPr lang="en-US" sz="1100" spc="-65" dirty="0">
                <a:latin typeface="Microsoft Sans Serif"/>
                <a:cs typeface="Microsoft Sans Serif"/>
              </a:rPr>
              <a:t>and</a:t>
            </a:r>
            <a:r>
              <a:rPr lang="en-US" sz="1100" spc="-60" dirty="0">
                <a:latin typeface="Microsoft Sans Serif"/>
                <a:cs typeface="Microsoft Sans Serif"/>
              </a:rPr>
              <a:t> </a:t>
            </a:r>
            <a:r>
              <a:rPr lang="en-US" sz="1100" spc="-35" dirty="0">
                <a:latin typeface="Microsoft Sans Serif"/>
                <a:cs typeface="Microsoft Sans Serif"/>
              </a:rPr>
              <a:t>operating </a:t>
            </a:r>
            <a:r>
              <a:rPr lang="en-US" sz="1100" spc="-70" dirty="0">
                <a:latin typeface="Microsoft Sans Serif"/>
                <a:cs typeface="Microsoft Sans Serif"/>
              </a:rPr>
              <a:t>these</a:t>
            </a:r>
            <a:r>
              <a:rPr lang="en-US" sz="1100" spc="150" dirty="0">
                <a:latin typeface="Microsoft Sans Serif"/>
                <a:cs typeface="Microsoft Sans Serif"/>
              </a:rPr>
              <a:t> </a:t>
            </a:r>
            <a:r>
              <a:rPr lang="en-US" sz="1100" spc="-45" dirty="0">
                <a:latin typeface="Microsoft Sans Serif"/>
                <a:cs typeface="Microsoft Sans Serif"/>
              </a:rPr>
              <a:t>equipment </a:t>
            </a:r>
            <a:r>
              <a:rPr lang="en-US" sz="1100" spc="-20" dirty="0">
                <a:latin typeface="Microsoft Sans Serif"/>
                <a:cs typeface="Microsoft Sans Serif"/>
              </a:rPr>
              <a:t>in </a:t>
            </a:r>
            <a:r>
              <a:rPr lang="en-US" sz="1100" spc="-15" dirty="0">
                <a:latin typeface="Microsoft Sans Serif"/>
                <a:cs typeface="Microsoft Sans Serif"/>
              </a:rPr>
              <a:t> </a:t>
            </a:r>
            <a:r>
              <a:rPr lang="en-US" sz="1100" spc="-70" dirty="0">
                <a:latin typeface="Microsoft Sans Serif"/>
                <a:cs typeface="Microsoft Sans Serif"/>
              </a:rPr>
              <a:t>harsh</a:t>
            </a:r>
            <a:r>
              <a:rPr lang="en-US" sz="1100" spc="70" dirty="0">
                <a:latin typeface="Microsoft Sans Serif"/>
                <a:cs typeface="Microsoft Sans Serif"/>
              </a:rPr>
              <a:t> </a:t>
            </a:r>
            <a:r>
              <a:rPr lang="en-US" sz="1100" spc="-50" dirty="0">
                <a:latin typeface="Microsoft Sans Serif"/>
                <a:cs typeface="Microsoft Sans Serif"/>
              </a:rPr>
              <a:t>underwater</a:t>
            </a:r>
            <a:r>
              <a:rPr lang="en-US" sz="1100" spc="70" dirty="0">
                <a:latin typeface="Microsoft Sans Serif"/>
                <a:cs typeface="Microsoft Sans Serif"/>
              </a:rPr>
              <a:t> </a:t>
            </a:r>
            <a:r>
              <a:rPr lang="en-US" sz="1100" spc="-50" dirty="0">
                <a:latin typeface="Microsoft Sans Serif"/>
                <a:cs typeface="Microsoft Sans Serif"/>
              </a:rPr>
              <a:t>environments</a:t>
            </a:r>
            <a:r>
              <a:rPr lang="en-US" sz="1100" spc="70" dirty="0">
                <a:latin typeface="Microsoft Sans Serif"/>
                <a:cs typeface="Microsoft Sans Serif"/>
              </a:rPr>
              <a:t> </a:t>
            </a:r>
            <a:r>
              <a:rPr lang="en-US" sz="1100" spc="-70" dirty="0">
                <a:latin typeface="Microsoft Sans Serif"/>
                <a:cs typeface="Microsoft Sans Serif"/>
              </a:rPr>
              <a:t>can</a:t>
            </a:r>
            <a:r>
              <a:rPr lang="en-US" sz="1100" spc="75" dirty="0">
                <a:latin typeface="Microsoft Sans Serif"/>
                <a:cs typeface="Microsoft Sans Serif"/>
              </a:rPr>
              <a:t> </a:t>
            </a:r>
            <a:r>
              <a:rPr lang="en-US" sz="1100" spc="-90" dirty="0">
                <a:latin typeface="Microsoft Sans Serif"/>
                <a:cs typeface="Microsoft Sans Serif"/>
              </a:rPr>
              <a:t>pose</a:t>
            </a:r>
            <a:r>
              <a:rPr lang="en-US" sz="1100" spc="70" dirty="0">
                <a:latin typeface="Microsoft Sans Serif"/>
                <a:cs typeface="Microsoft Sans Serif"/>
              </a:rPr>
              <a:t> </a:t>
            </a:r>
            <a:r>
              <a:rPr lang="en-US" sz="1100" spc="-40" dirty="0">
                <a:latin typeface="Microsoft Sans Serif"/>
                <a:cs typeface="Microsoft Sans Serif"/>
              </a:rPr>
              <a:t>technical</a:t>
            </a:r>
            <a:r>
              <a:rPr lang="en-US" sz="1100" spc="70" dirty="0">
                <a:latin typeface="Microsoft Sans Serif"/>
                <a:cs typeface="Microsoft Sans Serif"/>
              </a:rPr>
              <a:t> </a:t>
            </a:r>
            <a:r>
              <a:rPr lang="en-US" sz="1100" spc="-65" dirty="0">
                <a:latin typeface="Microsoft Sans Serif"/>
                <a:cs typeface="Microsoft Sans Serif"/>
              </a:rPr>
              <a:t>and</a:t>
            </a:r>
            <a:r>
              <a:rPr lang="en-US" sz="1100" spc="70" dirty="0">
                <a:latin typeface="Microsoft Sans Serif"/>
                <a:cs typeface="Microsoft Sans Serif"/>
              </a:rPr>
              <a:t> </a:t>
            </a:r>
            <a:r>
              <a:rPr lang="en-US" sz="1100" spc="-35" dirty="0">
                <a:latin typeface="Microsoft Sans Serif"/>
                <a:cs typeface="Microsoft Sans Serif"/>
              </a:rPr>
              <a:t>financial</a:t>
            </a:r>
            <a:r>
              <a:rPr lang="en-US" sz="1100" spc="75" dirty="0">
                <a:latin typeface="Microsoft Sans Serif"/>
                <a:cs typeface="Microsoft Sans Serif"/>
              </a:rPr>
              <a:t> </a:t>
            </a:r>
            <a:r>
              <a:rPr lang="en-US" sz="1100" spc="-65" dirty="0">
                <a:latin typeface="Microsoft Sans Serif"/>
                <a:cs typeface="Microsoft Sans Serif"/>
              </a:rPr>
              <a:t>challenges.</a:t>
            </a:r>
            <a:endParaRPr sz="1100" dirty="0">
              <a:latin typeface="Microsoft Sans Serif"/>
              <a:cs typeface="Microsoft Sans Serif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113874"/>
            <a:ext cx="5760085" cy="126364"/>
            <a:chOff x="0" y="3113874"/>
            <a:chExt cx="5760085" cy="126364"/>
          </a:xfrm>
        </p:grpSpPr>
        <p:sp>
          <p:nvSpPr>
            <p:cNvPr id="9" name="object 9"/>
            <p:cNvSpPr/>
            <p:nvPr/>
          </p:nvSpPr>
          <p:spPr>
            <a:xfrm>
              <a:off x="0" y="3113874"/>
              <a:ext cx="518795" cy="126364"/>
            </a:xfrm>
            <a:custGeom>
              <a:avLst/>
              <a:gdLst/>
              <a:ahLst/>
              <a:cxnLst/>
              <a:rect l="l" t="t" r="r" b="b"/>
              <a:pathLst>
                <a:path w="518795" h="126364">
                  <a:moveTo>
                    <a:pt x="51837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518375" y="126123"/>
                  </a:lnTo>
                  <a:lnTo>
                    <a:pt x="518375" y="0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7204" y="3113874"/>
              <a:ext cx="1383030" cy="126364"/>
            </a:xfrm>
            <a:custGeom>
              <a:avLst/>
              <a:gdLst/>
              <a:ahLst/>
              <a:cxnLst/>
              <a:rect l="l" t="t" r="r" b="b"/>
              <a:pathLst>
                <a:path w="1383030" h="126364">
                  <a:moveTo>
                    <a:pt x="1382433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1382433" y="126123"/>
                  </a:lnTo>
                  <a:lnTo>
                    <a:pt x="1382433" y="0"/>
                  </a:lnTo>
                  <a:close/>
                </a:path>
              </a:pathLst>
            </a:custGeom>
            <a:solidFill>
              <a:srgbClr val="0000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58467" y="3113874"/>
              <a:ext cx="3801745" cy="126364"/>
            </a:xfrm>
            <a:custGeom>
              <a:avLst/>
              <a:gdLst/>
              <a:ahLst/>
              <a:cxnLst/>
              <a:rect l="l" t="t" r="r" b="b"/>
              <a:pathLst>
                <a:path w="3801745" h="126364">
                  <a:moveTo>
                    <a:pt x="0" y="126123"/>
                  </a:moveTo>
                  <a:lnTo>
                    <a:pt x="3801529" y="126123"/>
                  </a:lnTo>
                  <a:lnTo>
                    <a:pt x="3801529" y="0"/>
                  </a:lnTo>
                  <a:lnTo>
                    <a:pt x="0" y="0"/>
                  </a:lnTo>
                  <a:lnTo>
                    <a:pt x="0" y="126123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25" dirty="0"/>
              <a:t>17</a:t>
            </a:fld>
            <a:r>
              <a:rPr spc="25" dirty="0"/>
              <a:t>/35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35" dirty="0"/>
              <a:t>Shaon</a:t>
            </a:r>
            <a:r>
              <a:rPr spc="25" dirty="0"/>
              <a:t> </a:t>
            </a:r>
            <a:r>
              <a:rPr spc="-15" dirty="0"/>
              <a:t>Kumer</a:t>
            </a:r>
            <a:r>
              <a:rPr spc="30" dirty="0"/>
              <a:t> </a:t>
            </a:r>
            <a:r>
              <a:rPr spc="-20" dirty="0"/>
              <a:t>Paul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446183" y="3128943"/>
            <a:ext cx="11658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Underwater</a:t>
            </a:r>
            <a:r>
              <a:rPr sz="600" b="1" spc="30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</a:t>
            </a:r>
            <a:r>
              <a:rPr sz="600" b="1" spc="3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2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Enhancement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02002" y="3586"/>
            <a:ext cx="72136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3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Research</a:t>
            </a:r>
            <a:r>
              <a:rPr sz="600" b="1" spc="-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2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Objectives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30530"/>
            <a:chOff x="0" y="0"/>
            <a:chExt cx="5760085" cy="430530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9380"/>
            </a:xfrm>
            <a:custGeom>
              <a:avLst/>
              <a:gdLst/>
              <a:ahLst/>
              <a:cxnLst/>
              <a:rect l="l" t="t" r="r" b="b"/>
              <a:pathLst>
                <a:path w="2880360" h="119380">
                  <a:moveTo>
                    <a:pt x="0" y="119083"/>
                  </a:moveTo>
                  <a:lnTo>
                    <a:pt x="2880004" y="119083"/>
                  </a:lnTo>
                  <a:lnTo>
                    <a:pt x="2880004" y="0"/>
                  </a:lnTo>
                  <a:lnTo>
                    <a:pt x="0" y="0"/>
                  </a:lnTo>
                  <a:lnTo>
                    <a:pt x="0" y="119083"/>
                  </a:lnTo>
                  <a:close/>
                </a:path>
              </a:pathLst>
            </a:custGeom>
            <a:solidFill>
              <a:srgbClr val="0000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083"/>
              <a:ext cx="5760073" cy="31125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4762" y="116507"/>
            <a:ext cx="150304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Research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FFFFFF"/>
                </a:solidFill>
                <a:latin typeface="Tahoma"/>
                <a:cs typeface="Tahoma"/>
              </a:rPr>
              <a:t>Objectives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1598" y="1385643"/>
            <a:ext cx="141732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b="1" spc="-70" dirty="0">
                <a:latin typeface="Arial"/>
                <a:cs typeface="Arial"/>
              </a:rPr>
              <a:t>Research</a:t>
            </a:r>
            <a:r>
              <a:rPr sz="1200" b="1" spc="60" dirty="0">
                <a:latin typeface="Arial"/>
                <a:cs typeface="Arial"/>
              </a:rPr>
              <a:t> </a:t>
            </a:r>
            <a:r>
              <a:rPr sz="1200" b="1" spc="-45" dirty="0">
                <a:latin typeface="Arial"/>
                <a:cs typeface="Arial"/>
              </a:rPr>
              <a:t>Objectives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113874"/>
            <a:ext cx="5760085" cy="126364"/>
            <a:chOff x="0" y="3113874"/>
            <a:chExt cx="5760085" cy="126364"/>
          </a:xfrm>
        </p:grpSpPr>
        <p:sp>
          <p:nvSpPr>
            <p:cNvPr id="9" name="object 9"/>
            <p:cNvSpPr/>
            <p:nvPr/>
          </p:nvSpPr>
          <p:spPr>
            <a:xfrm>
              <a:off x="0" y="3113874"/>
              <a:ext cx="518795" cy="126364"/>
            </a:xfrm>
            <a:custGeom>
              <a:avLst/>
              <a:gdLst/>
              <a:ahLst/>
              <a:cxnLst/>
              <a:rect l="l" t="t" r="r" b="b"/>
              <a:pathLst>
                <a:path w="518795" h="126364">
                  <a:moveTo>
                    <a:pt x="51837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518375" y="126123"/>
                  </a:lnTo>
                  <a:lnTo>
                    <a:pt x="518375" y="0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7204" y="3113874"/>
              <a:ext cx="1383030" cy="126364"/>
            </a:xfrm>
            <a:custGeom>
              <a:avLst/>
              <a:gdLst/>
              <a:ahLst/>
              <a:cxnLst/>
              <a:rect l="l" t="t" r="r" b="b"/>
              <a:pathLst>
                <a:path w="1383030" h="126364">
                  <a:moveTo>
                    <a:pt x="1382433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1382433" y="126123"/>
                  </a:lnTo>
                  <a:lnTo>
                    <a:pt x="1382433" y="0"/>
                  </a:lnTo>
                  <a:close/>
                </a:path>
              </a:pathLst>
            </a:custGeom>
            <a:solidFill>
              <a:srgbClr val="0000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58467" y="3113874"/>
              <a:ext cx="3801745" cy="126364"/>
            </a:xfrm>
            <a:custGeom>
              <a:avLst/>
              <a:gdLst/>
              <a:ahLst/>
              <a:cxnLst/>
              <a:rect l="l" t="t" r="r" b="b"/>
              <a:pathLst>
                <a:path w="3801745" h="126364">
                  <a:moveTo>
                    <a:pt x="0" y="126123"/>
                  </a:moveTo>
                  <a:lnTo>
                    <a:pt x="3801529" y="126123"/>
                  </a:lnTo>
                  <a:lnTo>
                    <a:pt x="3801529" y="0"/>
                  </a:lnTo>
                  <a:lnTo>
                    <a:pt x="0" y="0"/>
                  </a:lnTo>
                  <a:lnTo>
                    <a:pt x="0" y="126123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25" dirty="0"/>
              <a:t>18</a:t>
            </a:fld>
            <a:r>
              <a:rPr spc="25" dirty="0"/>
              <a:t>/35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35" dirty="0"/>
              <a:t>Shaon</a:t>
            </a:r>
            <a:r>
              <a:rPr spc="25" dirty="0"/>
              <a:t> </a:t>
            </a:r>
            <a:r>
              <a:rPr spc="-15" dirty="0"/>
              <a:t>Kumer</a:t>
            </a:r>
            <a:r>
              <a:rPr spc="30" dirty="0"/>
              <a:t> </a:t>
            </a:r>
            <a:r>
              <a:rPr spc="-20" dirty="0"/>
              <a:t>Paul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446183" y="3128943"/>
            <a:ext cx="11658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Underwater</a:t>
            </a:r>
            <a:r>
              <a:rPr sz="600" b="1" spc="30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</a:t>
            </a:r>
            <a:r>
              <a:rPr sz="600" b="1" spc="3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2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Enhancement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02002" y="3586"/>
            <a:ext cx="72136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3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Research</a:t>
            </a:r>
            <a:r>
              <a:rPr sz="600" b="1" spc="-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2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Objectives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30530"/>
            <a:chOff x="0" y="0"/>
            <a:chExt cx="5760085" cy="430530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9380"/>
            </a:xfrm>
            <a:custGeom>
              <a:avLst/>
              <a:gdLst/>
              <a:ahLst/>
              <a:cxnLst/>
              <a:rect l="l" t="t" r="r" b="b"/>
              <a:pathLst>
                <a:path w="2880360" h="119380">
                  <a:moveTo>
                    <a:pt x="0" y="119083"/>
                  </a:moveTo>
                  <a:lnTo>
                    <a:pt x="2880004" y="119083"/>
                  </a:lnTo>
                  <a:lnTo>
                    <a:pt x="2880004" y="0"/>
                  </a:lnTo>
                  <a:lnTo>
                    <a:pt x="0" y="0"/>
                  </a:lnTo>
                  <a:lnTo>
                    <a:pt x="0" y="119083"/>
                  </a:lnTo>
                  <a:close/>
                </a:path>
              </a:pathLst>
            </a:custGeom>
            <a:solidFill>
              <a:srgbClr val="0000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083"/>
              <a:ext cx="5760073" cy="31125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4762" y="116507"/>
            <a:ext cx="179895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40" dirty="0"/>
              <a:t>My</a:t>
            </a:r>
            <a:r>
              <a:rPr spc="10" dirty="0"/>
              <a:t> </a:t>
            </a:r>
            <a:r>
              <a:rPr spc="-65" dirty="0"/>
              <a:t>Research</a:t>
            </a:r>
            <a:r>
              <a:rPr spc="10" dirty="0"/>
              <a:t> </a:t>
            </a:r>
            <a:r>
              <a:rPr spc="-40" dirty="0"/>
              <a:t>Objectives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5844" y="1193481"/>
            <a:ext cx="5473700" cy="708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3515" indent="-171450">
              <a:lnSpc>
                <a:spcPct val="100000"/>
              </a:lnSpc>
              <a:spcBef>
                <a:spcPts val="90"/>
              </a:spcBef>
              <a:buFont typeface="Wingdings" panose="05000000000000000000" pitchFamily="2" charset="2"/>
              <a:buChar char="v"/>
              <a:tabLst>
                <a:tab pos="182245" algn="l"/>
              </a:tabLst>
            </a:pPr>
            <a:r>
              <a:rPr sz="1100" spc="10" dirty="0">
                <a:latin typeface="Microsoft Sans Serif"/>
                <a:cs typeface="Microsoft Sans Serif"/>
              </a:rPr>
              <a:t>to</a:t>
            </a:r>
            <a:r>
              <a:rPr sz="1100" spc="70" dirty="0">
                <a:latin typeface="Microsoft Sans Serif"/>
                <a:cs typeface="Microsoft Sans Serif"/>
              </a:rPr>
              <a:t> </a:t>
            </a:r>
            <a:r>
              <a:rPr sz="1100" spc="-45" dirty="0">
                <a:latin typeface="Microsoft Sans Serif"/>
                <a:cs typeface="Microsoft Sans Serif"/>
              </a:rPr>
              <a:t>investigate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35" dirty="0">
                <a:latin typeface="Microsoft Sans Serif"/>
                <a:cs typeface="Microsoft Sans Serif"/>
              </a:rPr>
              <a:t>cutting-edge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50" dirty="0">
                <a:latin typeface="Microsoft Sans Serif"/>
                <a:cs typeface="Microsoft Sans Serif"/>
              </a:rPr>
              <a:t>underwater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45" dirty="0">
                <a:latin typeface="Microsoft Sans Serif"/>
                <a:cs typeface="Microsoft Sans Serif"/>
              </a:rPr>
              <a:t>picture-enhancing</a:t>
            </a:r>
            <a:r>
              <a:rPr sz="1100" spc="70" dirty="0">
                <a:latin typeface="Microsoft Sans Serif"/>
                <a:cs typeface="Microsoft Sans Serif"/>
              </a:rPr>
              <a:t> </a:t>
            </a:r>
            <a:r>
              <a:rPr sz="1100" spc="-45" dirty="0">
                <a:latin typeface="Microsoft Sans Serif"/>
                <a:cs typeface="Microsoft Sans Serif"/>
              </a:rPr>
              <a:t>methods.</a:t>
            </a:r>
            <a:endParaRPr sz="1100" dirty="0">
              <a:latin typeface="Microsoft Sans Serif"/>
              <a:cs typeface="Microsoft Sans Serif"/>
            </a:endParaRPr>
          </a:p>
          <a:p>
            <a:pPr marL="184150" marR="5080" indent="-171450">
              <a:lnSpc>
                <a:spcPct val="102600"/>
              </a:lnSpc>
              <a:buFont typeface="Wingdings" panose="05000000000000000000" pitchFamily="2" charset="2"/>
              <a:buChar char="v"/>
              <a:tabLst>
                <a:tab pos="182245" algn="l"/>
              </a:tabLst>
            </a:pPr>
            <a:r>
              <a:rPr sz="1100" spc="-45" dirty="0">
                <a:latin typeface="Microsoft Sans Serif"/>
                <a:cs typeface="Microsoft Sans Serif"/>
              </a:rPr>
              <a:t>To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55" dirty="0">
                <a:latin typeface="Microsoft Sans Serif"/>
                <a:cs typeface="Microsoft Sans Serif"/>
              </a:rPr>
              <a:t>create</a:t>
            </a:r>
            <a:r>
              <a:rPr sz="1100" spc="80" dirty="0">
                <a:latin typeface="Microsoft Sans Serif"/>
                <a:cs typeface="Microsoft Sans Serif"/>
              </a:rPr>
              <a:t> </a:t>
            </a:r>
            <a:r>
              <a:rPr sz="1100" spc="-90" dirty="0">
                <a:latin typeface="Microsoft Sans Serif"/>
                <a:cs typeface="Microsoft Sans Serif"/>
              </a:rPr>
              <a:t>a</a:t>
            </a:r>
            <a:r>
              <a:rPr sz="1100" spc="80" dirty="0">
                <a:latin typeface="Microsoft Sans Serif"/>
                <a:cs typeface="Microsoft Sans Serif"/>
              </a:rPr>
              <a:t> </a:t>
            </a:r>
            <a:r>
              <a:rPr sz="1100" spc="-55" dirty="0">
                <a:latin typeface="Microsoft Sans Serif"/>
                <a:cs typeface="Microsoft Sans Serif"/>
              </a:rPr>
              <a:t>model</a:t>
            </a:r>
            <a:r>
              <a:rPr sz="1100" spc="80" dirty="0">
                <a:latin typeface="Microsoft Sans Serif"/>
                <a:cs typeface="Microsoft Sans Serif"/>
              </a:rPr>
              <a:t> </a:t>
            </a:r>
            <a:r>
              <a:rPr sz="1100" spc="5" dirty="0">
                <a:latin typeface="Microsoft Sans Serif"/>
                <a:cs typeface="Microsoft Sans Serif"/>
              </a:rPr>
              <a:t>that</a:t>
            </a:r>
            <a:r>
              <a:rPr sz="1100" spc="80" dirty="0">
                <a:latin typeface="Microsoft Sans Serif"/>
                <a:cs typeface="Microsoft Sans Serif"/>
              </a:rPr>
              <a:t> </a:t>
            </a:r>
            <a:r>
              <a:rPr sz="1100" spc="-70" dirty="0">
                <a:latin typeface="Microsoft Sans Serif"/>
                <a:cs typeface="Microsoft Sans Serif"/>
              </a:rPr>
              <a:t>can</a:t>
            </a:r>
            <a:r>
              <a:rPr sz="1100" spc="80" dirty="0">
                <a:latin typeface="Microsoft Sans Serif"/>
                <a:cs typeface="Microsoft Sans Serif"/>
              </a:rPr>
              <a:t> </a:t>
            </a:r>
            <a:r>
              <a:rPr sz="1100" spc="-30" dirty="0">
                <a:latin typeface="Microsoft Sans Serif"/>
                <a:cs typeface="Microsoft Sans Serif"/>
              </a:rPr>
              <a:t>efficiently</a:t>
            </a:r>
            <a:r>
              <a:rPr sz="1100" spc="80" dirty="0">
                <a:latin typeface="Microsoft Sans Serif"/>
                <a:cs typeface="Microsoft Sans Serif"/>
              </a:rPr>
              <a:t> </a:t>
            </a:r>
            <a:r>
              <a:rPr sz="1100" spc="-55" dirty="0">
                <a:latin typeface="Microsoft Sans Serif"/>
                <a:cs typeface="Microsoft Sans Serif"/>
              </a:rPr>
              <a:t>improve</a:t>
            </a:r>
            <a:r>
              <a:rPr sz="1100" spc="80" dirty="0">
                <a:latin typeface="Microsoft Sans Serif"/>
                <a:cs typeface="Microsoft Sans Serif"/>
              </a:rPr>
              <a:t> </a:t>
            </a:r>
            <a:r>
              <a:rPr sz="1100" spc="-65" dirty="0">
                <a:latin typeface="Microsoft Sans Serif"/>
                <a:cs typeface="Microsoft Sans Serif"/>
              </a:rPr>
              <a:t>and</a:t>
            </a:r>
            <a:r>
              <a:rPr sz="1100" spc="80" dirty="0">
                <a:latin typeface="Microsoft Sans Serif"/>
                <a:cs typeface="Microsoft Sans Serif"/>
              </a:rPr>
              <a:t> </a:t>
            </a:r>
            <a:r>
              <a:rPr sz="1100" spc="-85" dirty="0">
                <a:latin typeface="Microsoft Sans Serif"/>
                <a:cs typeface="Microsoft Sans Serif"/>
              </a:rPr>
              <a:t>address</a:t>
            </a:r>
            <a:r>
              <a:rPr sz="1100" spc="80" dirty="0">
                <a:latin typeface="Microsoft Sans Serif"/>
                <a:cs typeface="Microsoft Sans Serif"/>
              </a:rPr>
              <a:t> </a:t>
            </a:r>
            <a:r>
              <a:rPr sz="1100" spc="-30" dirty="0">
                <a:latin typeface="Microsoft Sans Serif"/>
                <a:cs typeface="Microsoft Sans Serif"/>
              </a:rPr>
              <a:t>the</a:t>
            </a:r>
            <a:r>
              <a:rPr sz="1100" spc="80" dirty="0">
                <a:latin typeface="Microsoft Sans Serif"/>
                <a:cs typeface="Microsoft Sans Serif"/>
              </a:rPr>
              <a:t> </a:t>
            </a:r>
            <a:r>
              <a:rPr sz="1100" spc="-90" dirty="0">
                <a:latin typeface="Microsoft Sans Serif"/>
                <a:cs typeface="Microsoft Sans Serif"/>
              </a:rPr>
              <a:t>issue</a:t>
            </a:r>
            <a:r>
              <a:rPr sz="1100" spc="80" dirty="0">
                <a:latin typeface="Microsoft Sans Serif"/>
                <a:cs typeface="Microsoft Sans Serif"/>
              </a:rPr>
              <a:t> </a:t>
            </a:r>
            <a:r>
              <a:rPr sz="1100" spc="-20" dirty="0">
                <a:latin typeface="Microsoft Sans Serif"/>
                <a:cs typeface="Microsoft Sans Serif"/>
              </a:rPr>
              <a:t>of</a:t>
            </a:r>
            <a:r>
              <a:rPr sz="1100" spc="80" dirty="0">
                <a:latin typeface="Microsoft Sans Serif"/>
                <a:cs typeface="Microsoft Sans Serif"/>
              </a:rPr>
              <a:t> </a:t>
            </a:r>
            <a:r>
              <a:rPr sz="1100" spc="-45" dirty="0">
                <a:latin typeface="Microsoft Sans Serif"/>
                <a:cs typeface="Microsoft Sans Serif"/>
              </a:rPr>
              <a:t>color</a:t>
            </a:r>
            <a:r>
              <a:rPr sz="1100" spc="80" dirty="0">
                <a:latin typeface="Microsoft Sans Serif"/>
                <a:cs typeface="Microsoft Sans Serif"/>
              </a:rPr>
              <a:t> </a:t>
            </a:r>
            <a:r>
              <a:rPr sz="1100" spc="-45" dirty="0">
                <a:latin typeface="Microsoft Sans Serif"/>
                <a:cs typeface="Microsoft Sans Serif"/>
              </a:rPr>
              <a:t>inequities</a:t>
            </a:r>
            <a:r>
              <a:rPr sz="1100" spc="80" dirty="0">
                <a:latin typeface="Microsoft Sans Serif"/>
                <a:cs typeface="Microsoft Sans Serif"/>
              </a:rPr>
              <a:t> </a:t>
            </a:r>
            <a:r>
              <a:rPr sz="1100" spc="-65" dirty="0">
                <a:latin typeface="Microsoft Sans Serif"/>
                <a:cs typeface="Microsoft Sans Serif"/>
              </a:rPr>
              <a:t>and </a:t>
            </a:r>
            <a:r>
              <a:rPr sz="1100" spc="-280" dirty="0">
                <a:latin typeface="Microsoft Sans Serif"/>
                <a:cs typeface="Microsoft Sans Serif"/>
              </a:rPr>
              <a:t> </a:t>
            </a:r>
            <a:r>
              <a:rPr sz="1100" spc="-40" dirty="0">
                <a:latin typeface="Microsoft Sans Serif"/>
                <a:cs typeface="Microsoft Sans Serif"/>
              </a:rPr>
              <a:t>poor</a:t>
            </a:r>
            <a:r>
              <a:rPr sz="1100" spc="65" dirty="0">
                <a:latin typeface="Microsoft Sans Serif"/>
                <a:cs typeface="Microsoft Sans Serif"/>
              </a:rPr>
              <a:t> </a:t>
            </a:r>
            <a:r>
              <a:rPr sz="1100" spc="-25" dirty="0">
                <a:latin typeface="Microsoft Sans Serif"/>
                <a:cs typeface="Microsoft Sans Serif"/>
              </a:rPr>
              <a:t>contrast.</a:t>
            </a:r>
            <a:endParaRPr sz="1100" dirty="0">
              <a:latin typeface="Microsoft Sans Serif"/>
              <a:cs typeface="Microsoft Sans Serif"/>
            </a:endParaRPr>
          </a:p>
          <a:p>
            <a:pPr marL="183515" indent="-171450">
              <a:lnSpc>
                <a:spcPct val="100000"/>
              </a:lnSpc>
              <a:spcBef>
                <a:spcPts val="35"/>
              </a:spcBef>
              <a:buFont typeface="Wingdings" panose="05000000000000000000" pitchFamily="2" charset="2"/>
              <a:buChar char="v"/>
              <a:tabLst>
                <a:tab pos="182245" algn="l"/>
              </a:tabLst>
            </a:pPr>
            <a:r>
              <a:rPr sz="1100" spc="-45" dirty="0">
                <a:latin typeface="Microsoft Sans Serif"/>
                <a:cs typeface="Microsoft Sans Serif"/>
              </a:rPr>
              <a:t>Simulated</a:t>
            </a:r>
            <a:r>
              <a:rPr sz="1100" spc="70" dirty="0">
                <a:latin typeface="Microsoft Sans Serif"/>
                <a:cs typeface="Microsoft Sans Serif"/>
              </a:rPr>
              <a:t> </a:t>
            </a:r>
            <a:r>
              <a:rPr sz="1100" spc="-50" dirty="0">
                <a:latin typeface="Microsoft Sans Serif"/>
                <a:cs typeface="Microsoft Sans Serif"/>
              </a:rPr>
              <a:t>results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10" dirty="0">
                <a:latin typeface="Microsoft Sans Serif"/>
                <a:cs typeface="Microsoft Sans Serif"/>
              </a:rPr>
              <a:t>to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50" dirty="0">
                <a:latin typeface="Microsoft Sans Serif"/>
                <a:cs typeface="Microsoft Sans Serif"/>
              </a:rPr>
              <a:t>demonstrate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30" dirty="0">
                <a:latin typeface="Microsoft Sans Serif"/>
                <a:cs typeface="Microsoft Sans Serif"/>
              </a:rPr>
              <a:t>the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65" dirty="0">
                <a:latin typeface="Microsoft Sans Serif"/>
                <a:cs typeface="Microsoft Sans Serif"/>
              </a:rPr>
              <a:t>effectiveness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20" dirty="0">
                <a:latin typeface="Microsoft Sans Serif"/>
                <a:cs typeface="Microsoft Sans Serif"/>
              </a:rPr>
              <a:t>of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40" dirty="0">
                <a:latin typeface="Microsoft Sans Serif"/>
                <a:cs typeface="Microsoft Sans Serif"/>
              </a:rPr>
              <a:t>our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75" dirty="0">
                <a:latin typeface="Microsoft Sans Serif"/>
                <a:cs typeface="Microsoft Sans Serif"/>
              </a:rPr>
              <a:t>suggested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45" dirty="0">
                <a:latin typeface="Microsoft Sans Serif"/>
                <a:cs typeface="Microsoft Sans Serif"/>
              </a:rPr>
              <a:t>model.</a:t>
            </a:r>
            <a:endParaRPr sz="1100" dirty="0">
              <a:latin typeface="Microsoft Sans Serif"/>
              <a:cs typeface="Microsoft Sans Serif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113874"/>
            <a:ext cx="5760085" cy="126364"/>
            <a:chOff x="0" y="3113874"/>
            <a:chExt cx="5760085" cy="126364"/>
          </a:xfrm>
        </p:grpSpPr>
        <p:sp>
          <p:nvSpPr>
            <p:cNvPr id="9" name="object 9"/>
            <p:cNvSpPr/>
            <p:nvPr/>
          </p:nvSpPr>
          <p:spPr>
            <a:xfrm>
              <a:off x="0" y="3113874"/>
              <a:ext cx="518795" cy="126364"/>
            </a:xfrm>
            <a:custGeom>
              <a:avLst/>
              <a:gdLst/>
              <a:ahLst/>
              <a:cxnLst/>
              <a:rect l="l" t="t" r="r" b="b"/>
              <a:pathLst>
                <a:path w="518795" h="126364">
                  <a:moveTo>
                    <a:pt x="51837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518375" y="126123"/>
                  </a:lnTo>
                  <a:lnTo>
                    <a:pt x="518375" y="0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7204" y="3113874"/>
              <a:ext cx="1383030" cy="126364"/>
            </a:xfrm>
            <a:custGeom>
              <a:avLst/>
              <a:gdLst/>
              <a:ahLst/>
              <a:cxnLst/>
              <a:rect l="l" t="t" r="r" b="b"/>
              <a:pathLst>
                <a:path w="1383030" h="126364">
                  <a:moveTo>
                    <a:pt x="1382433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1382433" y="126123"/>
                  </a:lnTo>
                  <a:lnTo>
                    <a:pt x="1382433" y="0"/>
                  </a:lnTo>
                  <a:close/>
                </a:path>
              </a:pathLst>
            </a:custGeom>
            <a:solidFill>
              <a:srgbClr val="0000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58467" y="3113874"/>
              <a:ext cx="3801745" cy="126364"/>
            </a:xfrm>
            <a:custGeom>
              <a:avLst/>
              <a:gdLst/>
              <a:ahLst/>
              <a:cxnLst/>
              <a:rect l="l" t="t" r="r" b="b"/>
              <a:pathLst>
                <a:path w="3801745" h="126364">
                  <a:moveTo>
                    <a:pt x="0" y="126123"/>
                  </a:moveTo>
                  <a:lnTo>
                    <a:pt x="3801529" y="126123"/>
                  </a:lnTo>
                  <a:lnTo>
                    <a:pt x="3801529" y="0"/>
                  </a:lnTo>
                  <a:lnTo>
                    <a:pt x="0" y="0"/>
                  </a:lnTo>
                  <a:lnTo>
                    <a:pt x="0" y="126123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25" dirty="0"/>
              <a:t>19</a:t>
            </a:fld>
            <a:r>
              <a:rPr spc="25" dirty="0"/>
              <a:t>/35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35" dirty="0"/>
              <a:t>Shaon</a:t>
            </a:r>
            <a:r>
              <a:rPr spc="25" dirty="0"/>
              <a:t> </a:t>
            </a:r>
            <a:r>
              <a:rPr spc="-15" dirty="0"/>
              <a:t>Kumer</a:t>
            </a:r>
            <a:r>
              <a:rPr spc="30" dirty="0"/>
              <a:t> </a:t>
            </a:r>
            <a:r>
              <a:rPr spc="-20" dirty="0"/>
              <a:t>Paul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446183" y="3128943"/>
            <a:ext cx="11658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Underwater</a:t>
            </a:r>
            <a:r>
              <a:rPr sz="600" b="1" spc="30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</a:t>
            </a:r>
            <a:r>
              <a:rPr sz="600" b="1" spc="3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2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Enhancement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0" y="0"/>
            <a:ext cx="5760085" cy="430530"/>
            <a:chOff x="0" y="0"/>
            <a:chExt cx="5760085" cy="430530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9380"/>
            </a:xfrm>
            <a:custGeom>
              <a:avLst/>
              <a:gdLst/>
              <a:ahLst/>
              <a:cxnLst/>
              <a:rect l="l" t="t" r="r" b="b"/>
              <a:pathLst>
                <a:path w="2880360" h="119380">
                  <a:moveTo>
                    <a:pt x="0" y="119083"/>
                  </a:moveTo>
                  <a:lnTo>
                    <a:pt x="2880004" y="119083"/>
                  </a:lnTo>
                  <a:lnTo>
                    <a:pt x="2880004" y="0"/>
                  </a:lnTo>
                  <a:lnTo>
                    <a:pt x="0" y="0"/>
                  </a:lnTo>
                  <a:lnTo>
                    <a:pt x="0" y="119083"/>
                  </a:lnTo>
                  <a:close/>
                </a:path>
              </a:pathLst>
            </a:custGeom>
            <a:solidFill>
              <a:srgbClr val="0000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9083"/>
              <a:ext cx="5760073" cy="31125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4762" y="116507"/>
            <a:ext cx="400939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pc="-45" dirty="0"/>
              <a:t>Table</a:t>
            </a:r>
            <a:r>
              <a:rPr lang="en-US" spc="10" dirty="0"/>
              <a:t> </a:t>
            </a:r>
            <a:r>
              <a:rPr lang="en-US" spc="-40" dirty="0"/>
              <a:t>of</a:t>
            </a:r>
            <a:r>
              <a:rPr lang="en-US" spc="10" dirty="0"/>
              <a:t> </a:t>
            </a:r>
            <a:r>
              <a:rPr lang="en-US" spc="-40" dirty="0"/>
              <a:t>Contents</a:t>
            </a:r>
            <a:endParaRPr spc="-50" dirty="0"/>
          </a:p>
        </p:txBody>
      </p:sp>
      <p:sp>
        <p:nvSpPr>
          <p:cNvPr id="7" name="object 7"/>
          <p:cNvSpPr txBox="1"/>
          <p:nvPr/>
        </p:nvSpPr>
        <p:spPr>
          <a:xfrm>
            <a:off x="137020" y="465770"/>
            <a:ext cx="5184280" cy="253595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595"/>
              </a:spcBef>
              <a:buFont typeface="Wingdings" panose="05000000000000000000" pitchFamily="2" charset="2"/>
              <a:buChar char="v"/>
            </a:pPr>
            <a:r>
              <a:rPr lang="en-US" sz="800" spc="-25" dirty="0">
                <a:solidFill>
                  <a:srgbClr val="0000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4150" indent="-171450">
              <a:lnSpc>
                <a:spcPct val="100000"/>
              </a:lnSpc>
              <a:spcBef>
                <a:spcPts val="595"/>
              </a:spcBef>
              <a:buFont typeface="Wingdings" panose="05000000000000000000" pitchFamily="2" charset="2"/>
              <a:buChar char="v"/>
            </a:pPr>
            <a:r>
              <a:rPr lang="en-US" sz="800" spc="-25" dirty="0">
                <a:solidFill>
                  <a:srgbClr val="0000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r>
              <a:rPr lang="en-US" sz="800" spc="65" dirty="0">
                <a:solidFill>
                  <a:srgbClr val="0000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spc="-70" dirty="0">
                <a:solidFill>
                  <a:srgbClr val="0000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Areas</a:t>
            </a:r>
            <a:r>
              <a:rPr lang="en-US" sz="800" spc="65" dirty="0">
                <a:solidFill>
                  <a:srgbClr val="0000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spc="-20" dirty="0">
                <a:solidFill>
                  <a:srgbClr val="0000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z="800" spc="65" dirty="0">
                <a:solidFill>
                  <a:srgbClr val="0000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spc="-50" dirty="0">
                <a:solidFill>
                  <a:srgbClr val="0000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Underwater</a:t>
            </a:r>
            <a:r>
              <a:rPr lang="en-US" sz="800" spc="65" dirty="0">
                <a:solidFill>
                  <a:srgbClr val="0000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spc="-70" dirty="0">
                <a:solidFill>
                  <a:srgbClr val="0000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US" sz="800" spc="70" dirty="0">
                <a:solidFill>
                  <a:srgbClr val="0000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spc="-60" dirty="0">
                <a:solidFill>
                  <a:srgbClr val="0000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Enhancement</a:t>
            </a:r>
          </a:p>
          <a:p>
            <a:pPr marL="184150" indent="-171450">
              <a:lnSpc>
                <a:spcPct val="100000"/>
              </a:lnSpc>
              <a:spcBef>
                <a:spcPts val="595"/>
              </a:spcBef>
              <a:buFont typeface="Wingdings" panose="05000000000000000000" pitchFamily="2" charset="2"/>
              <a:buChar char="v"/>
            </a:pPr>
            <a:r>
              <a:rPr lang="en-US" sz="800" spc="-90" dirty="0">
                <a:solidFill>
                  <a:srgbClr val="0000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</a:t>
            </a:r>
            <a:r>
              <a:rPr lang="en-US" sz="800" spc="-60" dirty="0">
                <a:solidFill>
                  <a:srgbClr val="0000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</a:p>
          <a:p>
            <a:pPr marL="184150" indent="-171450">
              <a:lnSpc>
                <a:spcPct val="100000"/>
              </a:lnSpc>
              <a:spcBef>
                <a:spcPts val="595"/>
              </a:spcBef>
              <a:buFont typeface="Wingdings" panose="05000000000000000000" pitchFamily="2" charset="2"/>
              <a:buChar char="v"/>
            </a:pPr>
            <a:r>
              <a:rPr lang="en-US" sz="800" spc="-90" dirty="0">
                <a:solidFill>
                  <a:srgbClr val="0000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  <a:r>
              <a:rPr lang="en-US" sz="800" spc="30" dirty="0">
                <a:solidFill>
                  <a:srgbClr val="0000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spc="-50" dirty="0">
                <a:solidFill>
                  <a:srgbClr val="0000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marL="184150" indent="-171450">
              <a:lnSpc>
                <a:spcPct val="100000"/>
              </a:lnSpc>
              <a:spcBef>
                <a:spcPts val="595"/>
              </a:spcBef>
              <a:buFont typeface="Wingdings" panose="05000000000000000000" pitchFamily="2" charset="2"/>
              <a:buChar char="v"/>
            </a:pPr>
            <a:r>
              <a:rPr lang="en-US" sz="800" spc="-90" dirty="0">
                <a:solidFill>
                  <a:srgbClr val="0000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  <a:r>
              <a:rPr lang="en-US" sz="800" spc="35" dirty="0">
                <a:solidFill>
                  <a:srgbClr val="0000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spc="-50" dirty="0">
                <a:solidFill>
                  <a:srgbClr val="0000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</a:t>
            </a: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4150" indent="-171450">
              <a:lnSpc>
                <a:spcPct val="100000"/>
              </a:lnSpc>
              <a:spcBef>
                <a:spcPts val="595"/>
              </a:spcBef>
              <a:buFont typeface="Wingdings" panose="05000000000000000000" pitchFamily="2" charset="2"/>
              <a:buChar char="v"/>
            </a:pPr>
            <a:r>
              <a:rPr lang="en-US" sz="800" spc="-50" dirty="0">
                <a:solidFill>
                  <a:srgbClr val="0000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4150" indent="-171450">
              <a:lnSpc>
                <a:spcPct val="100000"/>
              </a:lnSpc>
              <a:spcBef>
                <a:spcPts val="595"/>
              </a:spcBef>
              <a:buFont typeface="Wingdings" panose="05000000000000000000" pitchFamily="2" charset="2"/>
              <a:buChar char="v"/>
            </a:pPr>
            <a:r>
              <a:rPr lang="en-US" sz="800" spc="-35" dirty="0">
                <a:solidFill>
                  <a:srgbClr val="0000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marL="184150" indent="-171450">
              <a:spcBef>
                <a:spcPts val="595"/>
              </a:spcBef>
              <a:buFont typeface="Wingdings" panose="05000000000000000000" pitchFamily="2" charset="2"/>
              <a:buChar char="v"/>
            </a:pPr>
            <a:r>
              <a:rPr lang="en-US" sz="800" spc="-65" dirty="0">
                <a:solidFill>
                  <a:srgbClr val="0000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</a:t>
            </a:r>
            <a:r>
              <a:rPr lang="en-US" sz="800" spc="35" dirty="0">
                <a:solidFill>
                  <a:srgbClr val="0000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spc="-50" dirty="0">
                <a:solidFill>
                  <a:srgbClr val="0000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</a:t>
            </a:r>
          </a:p>
          <a:p>
            <a:pPr marL="184150" indent="-171450">
              <a:spcBef>
                <a:spcPts val="595"/>
              </a:spcBef>
              <a:buFont typeface="Wingdings" panose="05000000000000000000" pitchFamily="2" charset="2"/>
              <a:buChar char="v"/>
            </a:pPr>
            <a:r>
              <a:rPr lang="en-US" sz="800" spc="-50" dirty="0">
                <a:solidFill>
                  <a:srgbClr val="0000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Pre-Processing Results</a:t>
            </a: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4150" indent="-171450">
              <a:lnSpc>
                <a:spcPct val="100000"/>
              </a:lnSpc>
              <a:spcBef>
                <a:spcPts val="595"/>
              </a:spcBef>
              <a:buFont typeface="Wingdings" panose="05000000000000000000" pitchFamily="2" charset="2"/>
              <a:buChar char="v"/>
            </a:pPr>
            <a:r>
              <a:rPr lang="en-US" sz="800" spc="-55" dirty="0">
                <a:solidFill>
                  <a:srgbClr val="0000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Expected</a:t>
            </a:r>
            <a:r>
              <a:rPr lang="en-US" sz="800" spc="30" dirty="0">
                <a:solidFill>
                  <a:srgbClr val="0000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spc="-35" dirty="0">
                <a:solidFill>
                  <a:srgbClr val="0000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</a:t>
            </a:r>
          </a:p>
          <a:p>
            <a:pPr marL="184150" indent="-171450">
              <a:lnSpc>
                <a:spcPct val="100000"/>
              </a:lnSpc>
              <a:spcBef>
                <a:spcPts val="595"/>
              </a:spcBef>
              <a:buFont typeface="Wingdings" panose="05000000000000000000" pitchFamily="2" charset="2"/>
              <a:buChar char="v"/>
            </a:pPr>
            <a:r>
              <a:rPr lang="en-US" sz="800" spc="-35" dirty="0">
                <a:solidFill>
                  <a:srgbClr val="0000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Timeline</a:t>
            </a: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4150" indent="-171450">
              <a:lnSpc>
                <a:spcPct val="100000"/>
              </a:lnSpc>
              <a:spcBef>
                <a:spcPts val="595"/>
              </a:spcBef>
              <a:buFont typeface="Wingdings" panose="05000000000000000000" pitchFamily="2" charset="2"/>
              <a:buChar char="v"/>
            </a:pPr>
            <a:r>
              <a:rPr lang="en-US" sz="800" spc="-60" dirty="0">
                <a:solidFill>
                  <a:srgbClr val="0000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4150" indent="-171450">
              <a:lnSpc>
                <a:spcPct val="100000"/>
              </a:lnSpc>
              <a:spcBef>
                <a:spcPts val="595"/>
              </a:spcBef>
              <a:buFont typeface="Wingdings" panose="05000000000000000000" pitchFamily="2" charset="2"/>
              <a:buChar char="v"/>
            </a:pPr>
            <a:r>
              <a:rPr lang="en-US" sz="800" spc="-85" dirty="0">
                <a:solidFill>
                  <a:srgbClr val="0000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0" y="3113874"/>
            <a:ext cx="5760085" cy="126364"/>
            <a:chOff x="0" y="3113874"/>
            <a:chExt cx="5760085" cy="126364"/>
          </a:xfrm>
        </p:grpSpPr>
        <p:sp>
          <p:nvSpPr>
            <p:cNvPr id="9" name="object 9"/>
            <p:cNvSpPr/>
            <p:nvPr/>
          </p:nvSpPr>
          <p:spPr>
            <a:xfrm>
              <a:off x="0" y="3113874"/>
              <a:ext cx="518795" cy="126364"/>
            </a:xfrm>
            <a:custGeom>
              <a:avLst/>
              <a:gdLst/>
              <a:ahLst/>
              <a:cxnLst/>
              <a:rect l="l" t="t" r="r" b="b"/>
              <a:pathLst>
                <a:path w="518795" h="126364">
                  <a:moveTo>
                    <a:pt x="51837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518375" y="126123"/>
                  </a:lnTo>
                  <a:lnTo>
                    <a:pt x="518375" y="0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7204" y="3113874"/>
              <a:ext cx="1383030" cy="126364"/>
            </a:xfrm>
            <a:custGeom>
              <a:avLst/>
              <a:gdLst/>
              <a:ahLst/>
              <a:cxnLst/>
              <a:rect l="l" t="t" r="r" b="b"/>
              <a:pathLst>
                <a:path w="1383030" h="126364">
                  <a:moveTo>
                    <a:pt x="1382433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1382433" y="126123"/>
                  </a:lnTo>
                  <a:lnTo>
                    <a:pt x="1382433" y="0"/>
                  </a:lnTo>
                  <a:close/>
                </a:path>
              </a:pathLst>
            </a:custGeom>
            <a:solidFill>
              <a:srgbClr val="0000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58467" y="3113874"/>
              <a:ext cx="3801745" cy="126364"/>
            </a:xfrm>
            <a:custGeom>
              <a:avLst/>
              <a:gdLst/>
              <a:ahLst/>
              <a:cxnLst/>
              <a:rect l="l" t="t" r="r" b="b"/>
              <a:pathLst>
                <a:path w="3801745" h="126364">
                  <a:moveTo>
                    <a:pt x="0" y="126123"/>
                  </a:moveTo>
                  <a:lnTo>
                    <a:pt x="3801529" y="126123"/>
                  </a:lnTo>
                  <a:lnTo>
                    <a:pt x="3801529" y="0"/>
                  </a:lnTo>
                  <a:lnTo>
                    <a:pt x="0" y="0"/>
                  </a:lnTo>
                  <a:lnTo>
                    <a:pt x="0" y="126123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25" dirty="0"/>
              <a:t>2</a:t>
            </a:fld>
            <a:r>
              <a:rPr spc="25" dirty="0"/>
              <a:t>/35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35" dirty="0"/>
              <a:t>Shaon</a:t>
            </a:r>
            <a:r>
              <a:rPr spc="25" dirty="0"/>
              <a:t> </a:t>
            </a:r>
            <a:r>
              <a:rPr spc="-15" dirty="0"/>
              <a:t>Kumer</a:t>
            </a:r>
            <a:r>
              <a:rPr spc="30" dirty="0"/>
              <a:t> </a:t>
            </a:r>
            <a:r>
              <a:rPr spc="-20" dirty="0"/>
              <a:t>Paul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446183" y="3128943"/>
            <a:ext cx="11658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Underwater</a:t>
            </a:r>
            <a:r>
              <a:rPr sz="600" b="1" spc="30" dirty="0">
                <a:solidFill>
                  <a:schemeClr val="bg1"/>
                </a:solidFill>
                <a:latin typeface="Arial"/>
                <a:cs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</a:t>
            </a:r>
            <a:r>
              <a:rPr sz="600" b="1" spc="35" dirty="0">
                <a:solidFill>
                  <a:schemeClr val="bg1"/>
                </a:solidFill>
                <a:latin typeface="Arial"/>
                <a:cs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25" dirty="0">
                <a:solidFill>
                  <a:schemeClr val="bg1"/>
                </a:solidFill>
                <a:latin typeface="Arial"/>
                <a:cs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Enhancement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6834598"/>
      </p:ext>
    </p:extLst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53246" y="3586"/>
            <a:ext cx="67056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3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Rese</a:t>
            </a:r>
            <a:r>
              <a:rPr sz="600" b="1" spc="-5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</a:t>
            </a:r>
            <a:r>
              <a:rPr sz="600" b="1" spc="-3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rch</a:t>
            </a:r>
            <a:r>
              <a:rPr sz="600" b="1" spc="5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2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Question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30530"/>
            <a:chOff x="0" y="0"/>
            <a:chExt cx="5760085" cy="430530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9380"/>
            </a:xfrm>
            <a:custGeom>
              <a:avLst/>
              <a:gdLst/>
              <a:ahLst/>
              <a:cxnLst/>
              <a:rect l="l" t="t" r="r" b="b"/>
              <a:pathLst>
                <a:path w="2880360" h="119380">
                  <a:moveTo>
                    <a:pt x="0" y="119083"/>
                  </a:moveTo>
                  <a:lnTo>
                    <a:pt x="2880004" y="119083"/>
                  </a:lnTo>
                  <a:lnTo>
                    <a:pt x="2880004" y="0"/>
                  </a:lnTo>
                  <a:lnTo>
                    <a:pt x="0" y="0"/>
                  </a:lnTo>
                  <a:lnTo>
                    <a:pt x="0" y="119083"/>
                  </a:lnTo>
                  <a:close/>
                </a:path>
              </a:pathLst>
            </a:custGeom>
            <a:solidFill>
              <a:srgbClr val="0000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083"/>
              <a:ext cx="5760073" cy="31125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4762" y="116507"/>
            <a:ext cx="146494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Research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Questions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90826" y="1391041"/>
            <a:ext cx="137922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b="1" spc="-70" dirty="0">
                <a:latin typeface="Arial"/>
                <a:cs typeface="Arial"/>
              </a:rPr>
              <a:t>Research</a:t>
            </a:r>
            <a:r>
              <a:rPr sz="1200" b="1" spc="50" dirty="0">
                <a:latin typeface="Arial"/>
                <a:cs typeface="Arial"/>
              </a:rPr>
              <a:t> </a:t>
            </a:r>
            <a:r>
              <a:rPr sz="1200" b="1" spc="-60" dirty="0">
                <a:latin typeface="Arial"/>
                <a:cs typeface="Arial"/>
              </a:rPr>
              <a:t>Questions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113874"/>
            <a:ext cx="5760085" cy="126364"/>
            <a:chOff x="0" y="3113874"/>
            <a:chExt cx="5760085" cy="126364"/>
          </a:xfrm>
        </p:grpSpPr>
        <p:sp>
          <p:nvSpPr>
            <p:cNvPr id="9" name="object 9"/>
            <p:cNvSpPr/>
            <p:nvPr/>
          </p:nvSpPr>
          <p:spPr>
            <a:xfrm>
              <a:off x="0" y="3113874"/>
              <a:ext cx="518795" cy="126364"/>
            </a:xfrm>
            <a:custGeom>
              <a:avLst/>
              <a:gdLst/>
              <a:ahLst/>
              <a:cxnLst/>
              <a:rect l="l" t="t" r="r" b="b"/>
              <a:pathLst>
                <a:path w="518795" h="126364">
                  <a:moveTo>
                    <a:pt x="51837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518375" y="126123"/>
                  </a:lnTo>
                  <a:lnTo>
                    <a:pt x="518375" y="0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7204" y="3113874"/>
              <a:ext cx="1383030" cy="126364"/>
            </a:xfrm>
            <a:custGeom>
              <a:avLst/>
              <a:gdLst/>
              <a:ahLst/>
              <a:cxnLst/>
              <a:rect l="l" t="t" r="r" b="b"/>
              <a:pathLst>
                <a:path w="1383030" h="126364">
                  <a:moveTo>
                    <a:pt x="1382433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1382433" y="126123"/>
                  </a:lnTo>
                  <a:lnTo>
                    <a:pt x="1382433" y="0"/>
                  </a:lnTo>
                  <a:close/>
                </a:path>
              </a:pathLst>
            </a:custGeom>
            <a:solidFill>
              <a:srgbClr val="0000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58467" y="3113874"/>
              <a:ext cx="3801745" cy="126364"/>
            </a:xfrm>
            <a:custGeom>
              <a:avLst/>
              <a:gdLst/>
              <a:ahLst/>
              <a:cxnLst/>
              <a:rect l="l" t="t" r="r" b="b"/>
              <a:pathLst>
                <a:path w="3801745" h="126364">
                  <a:moveTo>
                    <a:pt x="0" y="126123"/>
                  </a:moveTo>
                  <a:lnTo>
                    <a:pt x="3801529" y="126123"/>
                  </a:lnTo>
                  <a:lnTo>
                    <a:pt x="3801529" y="0"/>
                  </a:lnTo>
                  <a:lnTo>
                    <a:pt x="0" y="0"/>
                  </a:lnTo>
                  <a:lnTo>
                    <a:pt x="0" y="126123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25" dirty="0"/>
              <a:t>20</a:t>
            </a:fld>
            <a:r>
              <a:rPr spc="25" dirty="0"/>
              <a:t>/35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35" dirty="0"/>
              <a:t>Shaon</a:t>
            </a:r>
            <a:r>
              <a:rPr spc="25" dirty="0"/>
              <a:t> </a:t>
            </a:r>
            <a:r>
              <a:rPr spc="-15" dirty="0"/>
              <a:t>Kumer</a:t>
            </a:r>
            <a:r>
              <a:rPr spc="30" dirty="0"/>
              <a:t> </a:t>
            </a:r>
            <a:r>
              <a:rPr spc="-20" dirty="0"/>
              <a:t>Paul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446183" y="3128943"/>
            <a:ext cx="11658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Underwater</a:t>
            </a:r>
            <a:r>
              <a:rPr sz="600" b="1" spc="30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</a:t>
            </a:r>
            <a:r>
              <a:rPr sz="600" b="1" spc="3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2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Enhancement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53246" y="3586"/>
            <a:ext cx="67056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3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Rese</a:t>
            </a:r>
            <a:r>
              <a:rPr sz="600" b="1" spc="-5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</a:t>
            </a:r>
            <a:r>
              <a:rPr sz="600" b="1" spc="-3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rch</a:t>
            </a:r>
            <a:r>
              <a:rPr sz="600" b="1" spc="5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2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Question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30530"/>
            <a:chOff x="0" y="0"/>
            <a:chExt cx="5760085" cy="430530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9380"/>
            </a:xfrm>
            <a:custGeom>
              <a:avLst/>
              <a:gdLst/>
              <a:ahLst/>
              <a:cxnLst/>
              <a:rect l="l" t="t" r="r" b="b"/>
              <a:pathLst>
                <a:path w="2880360" h="119380">
                  <a:moveTo>
                    <a:pt x="0" y="119083"/>
                  </a:moveTo>
                  <a:lnTo>
                    <a:pt x="2880004" y="119083"/>
                  </a:lnTo>
                  <a:lnTo>
                    <a:pt x="2880004" y="0"/>
                  </a:lnTo>
                  <a:lnTo>
                    <a:pt x="0" y="0"/>
                  </a:lnTo>
                  <a:lnTo>
                    <a:pt x="0" y="119083"/>
                  </a:lnTo>
                  <a:close/>
                </a:path>
              </a:pathLst>
            </a:custGeom>
            <a:solidFill>
              <a:srgbClr val="0000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083"/>
              <a:ext cx="5760073" cy="31125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4762" y="116507"/>
            <a:ext cx="179895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65" dirty="0"/>
              <a:t>Researc</a:t>
            </a:r>
            <a:r>
              <a:rPr lang="en-US" spc="-65" dirty="0"/>
              <a:t>h Question</a:t>
            </a:r>
            <a:endParaRPr spc="-40" dirty="0"/>
          </a:p>
        </p:txBody>
      </p:sp>
      <p:sp>
        <p:nvSpPr>
          <p:cNvPr id="7" name="object 7"/>
          <p:cNvSpPr txBox="1"/>
          <p:nvPr/>
        </p:nvSpPr>
        <p:spPr>
          <a:xfrm>
            <a:off x="125844" y="1262302"/>
            <a:ext cx="4303281" cy="5193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3515" indent="-171450">
              <a:lnSpc>
                <a:spcPct val="100000"/>
              </a:lnSpc>
              <a:spcBef>
                <a:spcPts val="90"/>
              </a:spcBef>
              <a:buFont typeface="Wingdings" panose="05000000000000000000" pitchFamily="2" charset="2"/>
              <a:buChar char="v"/>
              <a:tabLst>
                <a:tab pos="182245" algn="l"/>
              </a:tabLst>
            </a:pPr>
            <a:r>
              <a:rPr sz="1100" spc="-60" dirty="0">
                <a:latin typeface="Microsoft Sans Serif"/>
                <a:cs typeface="Microsoft Sans Serif"/>
              </a:rPr>
              <a:t>How</a:t>
            </a:r>
            <a:r>
              <a:rPr sz="1100" spc="70" dirty="0">
                <a:latin typeface="Microsoft Sans Serif"/>
                <a:cs typeface="Microsoft Sans Serif"/>
              </a:rPr>
              <a:t> </a:t>
            </a:r>
            <a:r>
              <a:rPr lang="en-US" sz="1100" spc="-70" dirty="0">
                <a:latin typeface="Microsoft Sans Serif"/>
                <a:cs typeface="Microsoft Sans Serif"/>
              </a:rPr>
              <a:t>the visibility can be improved in low-light conditions</a:t>
            </a:r>
            <a:r>
              <a:rPr sz="1100" spc="-25" dirty="0">
                <a:latin typeface="Microsoft Sans Serif"/>
                <a:cs typeface="Microsoft Sans Serif"/>
              </a:rPr>
              <a:t>?</a:t>
            </a:r>
            <a:endParaRPr sz="1100" dirty="0">
              <a:latin typeface="Microsoft Sans Serif"/>
              <a:cs typeface="Microsoft Sans Serif"/>
            </a:endParaRPr>
          </a:p>
          <a:p>
            <a:pPr marL="183515" indent="-171450">
              <a:lnSpc>
                <a:spcPct val="100000"/>
              </a:lnSpc>
              <a:spcBef>
                <a:spcPts val="35"/>
              </a:spcBef>
              <a:buFont typeface="Wingdings" panose="05000000000000000000" pitchFamily="2" charset="2"/>
              <a:buChar char="v"/>
              <a:tabLst>
                <a:tab pos="182245" algn="l"/>
              </a:tabLst>
            </a:pPr>
            <a:r>
              <a:rPr sz="1100" spc="-85" dirty="0">
                <a:latin typeface="Microsoft Sans Serif"/>
                <a:cs typeface="Microsoft Sans Serif"/>
              </a:rPr>
              <a:t>Can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lang="en-US" sz="1100" spc="-90" dirty="0">
                <a:latin typeface="Microsoft Sans Serif"/>
                <a:cs typeface="Microsoft Sans Serif"/>
              </a:rPr>
              <a:t>deep</a:t>
            </a:r>
            <a:r>
              <a:rPr lang="en-US" sz="1100" spc="80" dirty="0">
                <a:latin typeface="Microsoft Sans Serif"/>
                <a:cs typeface="Microsoft Sans Serif"/>
              </a:rPr>
              <a:t> </a:t>
            </a:r>
            <a:r>
              <a:rPr lang="en-US" sz="1100" spc="-55" dirty="0">
                <a:latin typeface="Microsoft Sans Serif"/>
                <a:cs typeface="Microsoft Sans Serif"/>
              </a:rPr>
              <a:t>learning methods be used to enhance </a:t>
            </a:r>
            <a:r>
              <a:rPr sz="1100" spc="-50" dirty="0">
                <a:latin typeface="Microsoft Sans Serif"/>
                <a:cs typeface="Microsoft Sans Serif"/>
              </a:rPr>
              <a:t>underwater</a:t>
            </a:r>
            <a:r>
              <a:rPr sz="1100" spc="80" dirty="0">
                <a:latin typeface="Microsoft Sans Serif"/>
                <a:cs typeface="Microsoft Sans Serif"/>
              </a:rPr>
              <a:t> </a:t>
            </a:r>
            <a:r>
              <a:rPr sz="1100" spc="-65" dirty="0">
                <a:latin typeface="Microsoft Sans Serif"/>
                <a:cs typeface="Microsoft Sans Serif"/>
              </a:rPr>
              <a:t>image</a:t>
            </a:r>
            <a:r>
              <a:rPr lang="en-US" sz="1100" spc="75" dirty="0">
                <a:latin typeface="Microsoft Sans Serif"/>
                <a:cs typeface="Microsoft Sans Serif"/>
              </a:rPr>
              <a:t>s</a:t>
            </a:r>
            <a:r>
              <a:rPr sz="1100" spc="-55" dirty="0">
                <a:latin typeface="Microsoft Sans Serif"/>
                <a:cs typeface="Microsoft Sans Serif"/>
              </a:rPr>
              <a:t>?</a:t>
            </a:r>
            <a:endParaRPr sz="1100" dirty="0">
              <a:latin typeface="Microsoft Sans Serif"/>
              <a:cs typeface="Microsoft Sans Serif"/>
            </a:endParaRPr>
          </a:p>
          <a:p>
            <a:pPr marL="183515" indent="-171450">
              <a:lnSpc>
                <a:spcPct val="100000"/>
              </a:lnSpc>
              <a:spcBef>
                <a:spcPts val="35"/>
              </a:spcBef>
              <a:buFont typeface="Wingdings" panose="05000000000000000000" pitchFamily="2" charset="2"/>
              <a:buChar char="v"/>
              <a:tabLst>
                <a:tab pos="182245" algn="l"/>
              </a:tabLst>
            </a:pPr>
            <a:r>
              <a:rPr sz="1100" spc="-85" dirty="0">
                <a:latin typeface="Microsoft Sans Serif"/>
                <a:cs typeface="Microsoft Sans Serif"/>
              </a:rPr>
              <a:t>Can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50" dirty="0">
                <a:latin typeface="Microsoft Sans Serif"/>
                <a:cs typeface="Microsoft Sans Serif"/>
              </a:rPr>
              <a:t>underwater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50" dirty="0">
                <a:latin typeface="Microsoft Sans Serif"/>
                <a:cs typeface="Microsoft Sans Serif"/>
              </a:rPr>
              <a:t>photographs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75" dirty="0">
                <a:latin typeface="Microsoft Sans Serif"/>
                <a:cs typeface="Microsoft Sans Serif"/>
              </a:rPr>
              <a:t>be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55" dirty="0">
                <a:latin typeface="Microsoft Sans Serif"/>
                <a:cs typeface="Microsoft Sans Serif"/>
              </a:rPr>
              <a:t>improved</a:t>
            </a:r>
            <a:r>
              <a:rPr sz="1100" spc="80" dirty="0">
                <a:latin typeface="Microsoft Sans Serif"/>
                <a:cs typeface="Microsoft Sans Serif"/>
              </a:rPr>
              <a:t> </a:t>
            </a:r>
            <a:r>
              <a:rPr sz="1100" spc="-60" dirty="0">
                <a:latin typeface="Microsoft Sans Serif"/>
                <a:cs typeface="Microsoft Sans Serif"/>
              </a:rPr>
              <a:t>using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55" dirty="0">
                <a:latin typeface="Microsoft Sans Serif"/>
                <a:cs typeface="Microsoft Sans Serif"/>
              </a:rPr>
              <a:t>CNN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60" dirty="0">
                <a:latin typeface="Microsoft Sans Serif"/>
                <a:cs typeface="Microsoft Sans Serif"/>
              </a:rPr>
              <a:t>techniques?</a:t>
            </a:r>
            <a:endParaRPr sz="1100" dirty="0">
              <a:latin typeface="Microsoft Sans Serif"/>
              <a:cs typeface="Microsoft Sans Serif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113874"/>
            <a:ext cx="5760085" cy="126364"/>
            <a:chOff x="0" y="3113874"/>
            <a:chExt cx="5760085" cy="126364"/>
          </a:xfrm>
        </p:grpSpPr>
        <p:sp>
          <p:nvSpPr>
            <p:cNvPr id="9" name="object 9"/>
            <p:cNvSpPr/>
            <p:nvPr/>
          </p:nvSpPr>
          <p:spPr>
            <a:xfrm>
              <a:off x="0" y="3113874"/>
              <a:ext cx="518795" cy="126364"/>
            </a:xfrm>
            <a:custGeom>
              <a:avLst/>
              <a:gdLst/>
              <a:ahLst/>
              <a:cxnLst/>
              <a:rect l="l" t="t" r="r" b="b"/>
              <a:pathLst>
                <a:path w="518795" h="126364">
                  <a:moveTo>
                    <a:pt x="51837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518375" y="126123"/>
                  </a:lnTo>
                  <a:lnTo>
                    <a:pt x="518375" y="0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7204" y="3113874"/>
              <a:ext cx="1383030" cy="126364"/>
            </a:xfrm>
            <a:custGeom>
              <a:avLst/>
              <a:gdLst/>
              <a:ahLst/>
              <a:cxnLst/>
              <a:rect l="l" t="t" r="r" b="b"/>
              <a:pathLst>
                <a:path w="1383030" h="126364">
                  <a:moveTo>
                    <a:pt x="1382433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1382433" y="126123"/>
                  </a:lnTo>
                  <a:lnTo>
                    <a:pt x="1382433" y="0"/>
                  </a:lnTo>
                  <a:close/>
                </a:path>
              </a:pathLst>
            </a:custGeom>
            <a:solidFill>
              <a:srgbClr val="0000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58467" y="3113874"/>
              <a:ext cx="3801745" cy="126364"/>
            </a:xfrm>
            <a:custGeom>
              <a:avLst/>
              <a:gdLst/>
              <a:ahLst/>
              <a:cxnLst/>
              <a:rect l="l" t="t" r="r" b="b"/>
              <a:pathLst>
                <a:path w="3801745" h="126364">
                  <a:moveTo>
                    <a:pt x="0" y="126123"/>
                  </a:moveTo>
                  <a:lnTo>
                    <a:pt x="3801529" y="126123"/>
                  </a:lnTo>
                  <a:lnTo>
                    <a:pt x="3801529" y="0"/>
                  </a:lnTo>
                  <a:lnTo>
                    <a:pt x="0" y="0"/>
                  </a:lnTo>
                  <a:lnTo>
                    <a:pt x="0" y="126123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25" dirty="0"/>
              <a:t>21</a:t>
            </a:fld>
            <a:r>
              <a:rPr spc="25" dirty="0"/>
              <a:t>/35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35" dirty="0"/>
              <a:t>Shaon</a:t>
            </a:r>
            <a:r>
              <a:rPr spc="25" dirty="0"/>
              <a:t> </a:t>
            </a:r>
            <a:r>
              <a:rPr spc="-15" dirty="0"/>
              <a:t>Kumer</a:t>
            </a:r>
            <a:r>
              <a:rPr spc="30" dirty="0"/>
              <a:t> </a:t>
            </a:r>
            <a:r>
              <a:rPr spc="-20" dirty="0"/>
              <a:t>Paul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446183" y="3128943"/>
            <a:ext cx="11658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Underwater</a:t>
            </a:r>
            <a:r>
              <a:rPr sz="600" b="1" spc="30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</a:t>
            </a:r>
            <a:r>
              <a:rPr sz="600" b="1" spc="3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2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Enhancement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94662" y="3586"/>
            <a:ext cx="928776" cy="2404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800" b="1" spc="-30" dirty="0">
                <a:solidFill>
                  <a:schemeClr val="bg1"/>
                </a:solidFill>
                <a:latin typeface="Arial"/>
                <a:cs typeface="Arial"/>
              </a:rPr>
              <a:t>Literature Review</a:t>
            </a:r>
            <a:endParaRPr lang="en-US" sz="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30530"/>
            <a:chOff x="0" y="0"/>
            <a:chExt cx="5760085" cy="430530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9380"/>
            </a:xfrm>
            <a:custGeom>
              <a:avLst/>
              <a:gdLst/>
              <a:ahLst/>
              <a:cxnLst/>
              <a:rect l="l" t="t" r="r" b="b"/>
              <a:pathLst>
                <a:path w="2880360" h="119380">
                  <a:moveTo>
                    <a:pt x="0" y="119083"/>
                  </a:moveTo>
                  <a:lnTo>
                    <a:pt x="2880004" y="119083"/>
                  </a:lnTo>
                  <a:lnTo>
                    <a:pt x="2880004" y="0"/>
                  </a:lnTo>
                  <a:lnTo>
                    <a:pt x="0" y="0"/>
                  </a:lnTo>
                  <a:lnTo>
                    <a:pt x="0" y="119083"/>
                  </a:lnTo>
                  <a:close/>
                </a:path>
              </a:pathLst>
            </a:custGeom>
            <a:solidFill>
              <a:srgbClr val="0000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9083"/>
              <a:ext cx="5760073" cy="31125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4762" y="116507"/>
            <a:ext cx="1585138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400" b="1" spc="-30" dirty="0">
                <a:solidFill>
                  <a:schemeClr val="bg1"/>
                </a:solidFill>
                <a:latin typeface="Arial"/>
                <a:cs typeface="Arial"/>
              </a:rPr>
              <a:t>Literature Review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95690" y="1446635"/>
            <a:ext cx="1455496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200" b="1" spc="-30" dirty="0">
                <a:latin typeface="Arial"/>
                <a:cs typeface="Arial"/>
              </a:rPr>
              <a:t>Literature Review</a:t>
            </a:r>
            <a:endParaRPr sz="1200" dirty="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113874"/>
            <a:ext cx="5760085" cy="126364"/>
            <a:chOff x="0" y="3113874"/>
            <a:chExt cx="5760085" cy="126364"/>
          </a:xfrm>
        </p:grpSpPr>
        <p:sp>
          <p:nvSpPr>
            <p:cNvPr id="9" name="object 9"/>
            <p:cNvSpPr/>
            <p:nvPr/>
          </p:nvSpPr>
          <p:spPr>
            <a:xfrm>
              <a:off x="0" y="3113874"/>
              <a:ext cx="518795" cy="126364"/>
            </a:xfrm>
            <a:custGeom>
              <a:avLst/>
              <a:gdLst/>
              <a:ahLst/>
              <a:cxnLst/>
              <a:rect l="l" t="t" r="r" b="b"/>
              <a:pathLst>
                <a:path w="518795" h="126364">
                  <a:moveTo>
                    <a:pt x="51837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518375" y="126123"/>
                  </a:lnTo>
                  <a:lnTo>
                    <a:pt x="518375" y="0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7204" y="3113874"/>
              <a:ext cx="1383030" cy="126364"/>
            </a:xfrm>
            <a:custGeom>
              <a:avLst/>
              <a:gdLst/>
              <a:ahLst/>
              <a:cxnLst/>
              <a:rect l="l" t="t" r="r" b="b"/>
              <a:pathLst>
                <a:path w="1383030" h="126364">
                  <a:moveTo>
                    <a:pt x="1382433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1382433" y="126123"/>
                  </a:lnTo>
                  <a:lnTo>
                    <a:pt x="1382433" y="0"/>
                  </a:lnTo>
                  <a:close/>
                </a:path>
              </a:pathLst>
            </a:custGeom>
            <a:solidFill>
              <a:srgbClr val="0000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58467" y="3113874"/>
              <a:ext cx="3801745" cy="126364"/>
            </a:xfrm>
            <a:custGeom>
              <a:avLst/>
              <a:gdLst/>
              <a:ahLst/>
              <a:cxnLst/>
              <a:rect l="l" t="t" r="r" b="b"/>
              <a:pathLst>
                <a:path w="3801745" h="126364">
                  <a:moveTo>
                    <a:pt x="0" y="126123"/>
                  </a:moveTo>
                  <a:lnTo>
                    <a:pt x="3801529" y="126123"/>
                  </a:lnTo>
                  <a:lnTo>
                    <a:pt x="3801529" y="0"/>
                  </a:lnTo>
                  <a:lnTo>
                    <a:pt x="0" y="0"/>
                  </a:lnTo>
                  <a:lnTo>
                    <a:pt x="0" y="126123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25" dirty="0"/>
              <a:t>22</a:t>
            </a:fld>
            <a:r>
              <a:rPr spc="25" dirty="0"/>
              <a:t>/35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35" dirty="0"/>
              <a:t>Shaon</a:t>
            </a:r>
            <a:r>
              <a:rPr spc="25" dirty="0"/>
              <a:t> </a:t>
            </a:r>
            <a:r>
              <a:rPr spc="-15" dirty="0"/>
              <a:t>Kumer</a:t>
            </a:r>
            <a:r>
              <a:rPr spc="30" dirty="0"/>
              <a:t> </a:t>
            </a:r>
            <a:r>
              <a:rPr spc="-20" dirty="0"/>
              <a:t>Paul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446183" y="3128943"/>
            <a:ext cx="11658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Underwater</a:t>
            </a:r>
            <a:r>
              <a:rPr sz="600" b="1" spc="30" dirty="0">
                <a:solidFill>
                  <a:schemeClr val="bg1"/>
                </a:solidFill>
                <a:latin typeface="Arial"/>
                <a:cs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</a:t>
            </a:r>
            <a:r>
              <a:rPr sz="600" b="1" spc="35" dirty="0">
                <a:solidFill>
                  <a:schemeClr val="bg1"/>
                </a:solidFill>
                <a:latin typeface="Arial"/>
                <a:cs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25" dirty="0">
                <a:solidFill>
                  <a:schemeClr val="bg1"/>
                </a:solidFill>
                <a:latin typeface="Arial"/>
                <a:cs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Enhancement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5027830"/>
      </p:ext>
    </p:extLst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94662" y="3586"/>
            <a:ext cx="928776" cy="2404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800" b="1" spc="-30" dirty="0">
                <a:solidFill>
                  <a:schemeClr val="bg1"/>
                </a:solidFill>
                <a:latin typeface="Arial"/>
                <a:cs typeface="Arial"/>
              </a:rPr>
              <a:t>Literature Review</a:t>
            </a:r>
            <a:endParaRPr lang="en-US" sz="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30530"/>
            <a:chOff x="0" y="0"/>
            <a:chExt cx="5760085" cy="430530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9380"/>
            </a:xfrm>
            <a:custGeom>
              <a:avLst/>
              <a:gdLst/>
              <a:ahLst/>
              <a:cxnLst/>
              <a:rect l="l" t="t" r="r" b="b"/>
              <a:pathLst>
                <a:path w="2880360" h="119380">
                  <a:moveTo>
                    <a:pt x="0" y="119083"/>
                  </a:moveTo>
                  <a:lnTo>
                    <a:pt x="2880004" y="119083"/>
                  </a:lnTo>
                  <a:lnTo>
                    <a:pt x="2880004" y="0"/>
                  </a:lnTo>
                  <a:lnTo>
                    <a:pt x="0" y="0"/>
                  </a:lnTo>
                  <a:lnTo>
                    <a:pt x="0" y="119083"/>
                  </a:lnTo>
                  <a:close/>
                </a:path>
              </a:pathLst>
            </a:custGeom>
            <a:solidFill>
              <a:srgbClr val="0000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9083"/>
              <a:ext cx="5760073" cy="31125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4762" y="116507"/>
            <a:ext cx="1585138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400" b="1" spc="-30" dirty="0">
                <a:solidFill>
                  <a:schemeClr val="bg1"/>
                </a:solidFill>
                <a:latin typeface="Arial"/>
                <a:cs typeface="Arial"/>
              </a:rPr>
              <a:t>Literature Review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6699" y="457327"/>
            <a:ext cx="1377035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200" b="1" spc="-30" dirty="0">
                <a:latin typeface="Arial"/>
                <a:cs typeface="Arial"/>
              </a:rPr>
              <a:t>LR Table:</a:t>
            </a:r>
            <a:endParaRPr sz="1200" dirty="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113874"/>
            <a:ext cx="5760085" cy="126364"/>
            <a:chOff x="0" y="3113874"/>
            <a:chExt cx="5760085" cy="126364"/>
          </a:xfrm>
        </p:grpSpPr>
        <p:sp>
          <p:nvSpPr>
            <p:cNvPr id="9" name="object 9"/>
            <p:cNvSpPr/>
            <p:nvPr/>
          </p:nvSpPr>
          <p:spPr>
            <a:xfrm>
              <a:off x="0" y="3113874"/>
              <a:ext cx="518795" cy="126364"/>
            </a:xfrm>
            <a:custGeom>
              <a:avLst/>
              <a:gdLst/>
              <a:ahLst/>
              <a:cxnLst/>
              <a:rect l="l" t="t" r="r" b="b"/>
              <a:pathLst>
                <a:path w="518795" h="126364">
                  <a:moveTo>
                    <a:pt x="51837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518375" y="126123"/>
                  </a:lnTo>
                  <a:lnTo>
                    <a:pt x="518375" y="0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7204" y="3113874"/>
              <a:ext cx="1383030" cy="126364"/>
            </a:xfrm>
            <a:custGeom>
              <a:avLst/>
              <a:gdLst/>
              <a:ahLst/>
              <a:cxnLst/>
              <a:rect l="l" t="t" r="r" b="b"/>
              <a:pathLst>
                <a:path w="1383030" h="126364">
                  <a:moveTo>
                    <a:pt x="1382433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1382433" y="126123"/>
                  </a:lnTo>
                  <a:lnTo>
                    <a:pt x="1382433" y="0"/>
                  </a:lnTo>
                  <a:close/>
                </a:path>
              </a:pathLst>
            </a:custGeom>
            <a:solidFill>
              <a:srgbClr val="0000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58467" y="3113874"/>
              <a:ext cx="3801745" cy="126364"/>
            </a:xfrm>
            <a:custGeom>
              <a:avLst/>
              <a:gdLst/>
              <a:ahLst/>
              <a:cxnLst/>
              <a:rect l="l" t="t" r="r" b="b"/>
              <a:pathLst>
                <a:path w="3801745" h="126364">
                  <a:moveTo>
                    <a:pt x="0" y="126123"/>
                  </a:moveTo>
                  <a:lnTo>
                    <a:pt x="3801529" y="126123"/>
                  </a:lnTo>
                  <a:lnTo>
                    <a:pt x="3801529" y="0"/>
                  </a:lnTo>
                  <a:lnTo>
                    <a:pt x="0" y="0"/>
                  </a:lnTo>
                  <a:lnTo>
                    <a:pt x="0" y="126123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25" dirty="0"/>
              <a:t>23</a:t>
            </a:fld>
            <a:r>
              <a:rPr spc="25" dirty="0"/>
              <a:t>/35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35" dirty="0"/>
              <a:t>Shaon</a:t>
            </a:r>
            <a:r>
              <a:rPr spc="25" dirty="0"/>
              <a:t> </a:t>
            </a:r>
            <a:r>
              <a:rPr spc="-15" dirty="0"/>
              <a:t>Kumer</a:t>
            </a:r>
            <a:r>
              <a:rPr spc="30" dirty="0"/>
              <a:t> </a:t>
            </a:r>
            <a:r>
              <a:rPr spc="-20" dirty="0"/>
              <a:t>Paul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446183" y="3128943"/>
            <a:ext cx="11658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Underwater</a:t>
            </a:r>
            <a:r>
              <a:rPr sz="600" b="1" spc="30" dirty="0">
                <a:solidFill>
                  <a:schemeClr val="bg1"/>
                </a:solidFill>
                <a:latin typeface="Arial"/>
                <a:cs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</a:t>
            </a:r>
            <a:r>
              <a:rPr sz="600" b="1" spc="35" dirty="0">
                <a:solidFill>
                  <a:schemeClr val="bg1"/>
                </a:solidFill>
                <a:latin typeface="Arial"/>
                <a:cs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25" dirty="0">
                <a:solidFill>
                  <a:schemeClr val="bg1"/>
                </a:solidFill>
                <a:latin typeface="Arial"/>
                <a:cs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Enhancement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CB67EF8-FAE8-726C-91DE-7430858EA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109812"/>
              </p:ext>
            </p:extLst>
          </p:nvPr>
        </p:nvGraphicFramePr>
        <p:xfrm>
          <a:off x="116700" y="681163"/>
          <a:ext cx="5509401" cy="2109983"/>
        </p:xfrm>
        <a:graphic>
          <a:graphicData uri="http://schemas.openxmlformats.org/drawingml/2006/table">
            <a:tbl>
              <a:tblPr/>
              <a:tblGrid>
                <a:gridCol w="1560827">
                  <a:extLst>
                    <a:ext uri="{9D8B030D-6E8A-4147-A177-3AD203B41FA5}">
                      <a16:colId xmlns:a16="http://schemas.microsoft.com/office/drawing/2014/main" val="2133387439"/>
                    </a:ext>
                  </a:extLst>
                </a:gridCol>
                <a:gridCol w="909620">
                  <a:extLst>
                    <a:ext uri="{9D8B030D-6E8A-4147-A177-3AD203B41FA5}">
                      <a16:colId xmlns:a16="http://schemas.microsoft.com/office/drawing/2014/main" val="4074229090"/>
                    </a:ext>
                  </a:extLst>
                </a:gridCol>
                <a:gridCol w="444471">
                  <a:extLst>
                    <a:ext uri="{9D8B030D-6E8A-4147-A177-3AD203B41FA5}">
                      <a16:colId xmlns:a16="http://schemas.microsoft.com/office/drawing/2014/main" val="5680948"/>
                    </a:ext>
                  </a:extLst>
                </a:gridCol>
                <a:gridCol w="434135">
                  <a:extLst>
                    <a:ext uri="{9D8B030D-6E8A-4147-A177-3AD203B41FA5}">
                      <a16:colId xmlns:a16="http://schemas.microsoft.com/office/drawing/2014/main" val="4218982775"/>
                    </a:ext>
                  </a:extLst>
                </a:gridCol>
                <a:gridCol w="547839">
                  <a:extLst>
                    <a:ext uri="{9D8B030D-6E8A-4147-A177-3AD203B41FA5}">
                      <a16:colId xmlns:a16="http://schemas.microsoft.com/office/drawing/2014/main" val="3909792395"/>
                    </a:ext>
                  </a:extLst>
                </a:gridCol>
                <a:gridCol w="816593">
                  <a:extLst>
                    <a:ext uri="{9D8B030D-6E8A-4147-A177-3AD203B41FA5}">
                      <a16:colId xmlns:a16="http://schemas.microsoft.com/office/drawing/2014/main" val="2207822435"/>
                    </a:ext>
                  </a:extLst>
                </a:gridCol>
                <a:gridCol w="795916">
                  <a:extLst>
                    <a:ext uri="{9D8B030D-6E8A-4147-A177-3AD203B41FA5}">
                      <a16:colId xmlns:a16="http://schemas.microsoft.com/office/drawing/2014/main" val="3911824982"/>
                    </a:ext>
                  </a:extLst>
                </a:gridCol>
              </a:tblGrid>
              <a:tr h="1819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Paper name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Author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Publisher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Year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Type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Method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Paired/Unpaired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26247"/>
                  </a:ext>
                </a:extLst>
              </a:tr>
              <a:tr h="8272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Underwater image enhancement: A 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comprehensive review, recent trends, 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challenges and applications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Smitha Raveendran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Mukesh D. Patil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Gajanan K.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Birajdar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Springer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2021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Traditional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Polarization-Difference Imaging (PDI)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Paired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5042372"/>
                  </a:ext>
                </a:extLst>
              </a:tr>
              <a:tr h="522187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öhne"/>
                        </a:rPr>
                        <a:t>Fast Underwater Image Enhancement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öhne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öhne"/>
                        </a:rPr>
                        <a:t>-GAN with Enhanced Underwater Visual 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öhne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öhne"/>
                        </a:rPr>
                        <a:t>Perception Dataset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Md Jahidul Islam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Youya Xia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Junaed Sattar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IEEE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DL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öhne"/>
                        </a:rPr>
                        <a:t>CNN, GAN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öhne"/>
                        </a:rPr>
                        <a:t>Both Paired 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öhne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öhne"/>
                        </a:rPr>
                        <a:t>and Unpaired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4401814"/>
                  </a:ext>
                </a:extLst>
              </a:tr>
              <a:tr h="491167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 deep CNN method for underwater 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image enhancement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Yang Wang, Jing Zhang,  Yang Cao,  Zengfu Wang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IEEE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2017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DL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CNN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Paired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58499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4325299"/>
      </p:ext>
    </p:extLst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94662" y="3586"/>
            <a:ext cx="928776" cy="2404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800" b="1" spc="-30" dirty="0">
                <a:solidFill>
                  <a:schemeClr val="bg1"/>
                </a:solidFill>
                <a:latin typeface="Arial"/>
                <a:cs typeface="Arial"/>
              </a:rPr>
              <a:t>Literature Review</a:t>
            </a:r>
            <a:endParaRPr lang="en-US" sz="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30530"/>
            <a:chOff x="0" y="0"/>
            <a:chExt cx="5760085" cy="430530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9380"/>
            </a:xfrm>
            <a:custGeom>
              <a:avLst/>
              <a:gdLst/>
              <a:ahLst/>
              <a:cxnLst/>
              <a:rect l="l" t="t" r="r" b="b"/>
              <a:pathLst>
                <a:path w="2880360" h="119380">
                  <a:moveTo>
                    <a:pt x="0" y="119083"/>
                  </a:moveTo>
                  <a:lnTo>
                    <a:pt x="2880004" y="119083"/>
                  </a:lnTo>
                  <a:lnTo>
                    <a:pt x="2880004" y="0"/>
                  </a:lnTo>
                  <a:lnTo>
                    <a:pt x="0" y="0"/>
                  </a:lnTo>
                  <a:lnTo>
                    <a:pt x="0" y="119083"/>
                  </a:lnTo>
                  <a:close/>
                </a:path>
              </a:pathLst>
            </a:custGeom>
            <a:solidFill>
              <a:srgbClr val="0000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9083"/>
              <a:ext cx="5760073" cy="31125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4762" y="116507"/>
            <a:ext cx="1585138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400" b="1" spc="-30" dirty="0">
                <a:solidFill>
                  <a:schemeClr val="bg1"/>
                </a:solidFill>
                <a:latin typeface="Arial"/>
                <a:cs typeface="Arial"/>
              </a:rPr>
              <a:t>Literature Review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6699" y="457327"/>
            <a:ext cx="1377035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200" b="1" spc="-30" dirty="0">
                <a:latin typeface="Arial"/>
                <a:cs typeface="Arial"/>
              </a:rPr>
              <a:t>LR Table:</a:t>
            </a:r>
            <a:endParaRPr sz="1200" dirty="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113874"/>
            <a:ext cx="5760085" cy="126364"/>
            <a:chOff x="0" y="3113874"/>
            <a:chExt cx="5760085" cy="126364"/>
          </a:xfrm>
        </p:grpSpPr>
        <p:sp>
          <p:nvSpPr>
            <p:cNvPr id="9" name="object 9"/>
            <p:cNvSpPr/>
            <p:nvPr/>
          </p:nvSpPr>
          <p:spPr>
            <a:xfrm>
              <a:off x="0" y="3113874"/>
              <a:ext cx="518795" cy="126364"/>
            </a:xfrm>
            <a:custGeom>
              <a:avLst/>
              <a:gdLst/>
              <a:ahLst/>
              <a:cxnLst/>
              <a:rect l="l" t="t" r="r" b="b"/>
              <a:pathLst>
                <a:path w="518795" h="126364">
                  <a:moveTo>
                    <a:pt x="51837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518375" y="126123"/>
                  </a:lnTo>
                  <a:lnTo>
                    <a:pt x="518375" y="0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7204" y="3113874"/>
              <a:ext cx="1383030" cy="126364"/>
            </a:xfrm>
            <a:custGeom>
              <a:avLst/>
              <a:gdLst/>
              <a:ahLst/>
              <a:cxnLst/>
              <a:rect l="l" t="t" r="r" b="b"/>
              <a:pathLst>
                <a:path w="1383030" h="126364">
                  <a:moveTo>
                    <a:pt x="1382433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1382433" y="126123"/>
                  </a:lnTo>
                  <a:lnTo>
                    <a:pt x="1382433" y="0"/>
                  </a:lnTo>
                  <a:close/>
                </a:path>
              </a:pathLst>
            </a:custGeom>
            <a:solidFill>
              <a:srgbClr val="0000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58467" y="3113874"/>
              <a:ext cx="3801745" cy="126364"/>
            </a:xfrm>
            <a:custGeom>
              <a:avLst/>
              <a:gdLst/>
              <a:ahLst/>
              <a:cxnLst/>
              <a:rect l="l" t="t" r="r" b="b"/>
              <a:pathLst>
                <a:path w="3801745" h="126364">
                  <a:moveTo>
                    <a:pt x="0" y="126123"/>
                  </a:moveTo>
                  <a:lnTo>
                    <a:pt x="3801529" y="126123"/>
                  </a:lnTo>
                  <a:lnTo>
                    <a:pt x="3801529" y="0"/>
                  </a:lnTo>
                  <a:lnTo>
                    <a:pt x="0" y="0"/>
                  </a:lnTo>
                  <a:lnTo>
                    <a:pt x="0" y="126123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25" dirty="0"/>
              <a:t>24</a:t>
            </a:fld>
            <a:r>
              <a:rPr spc="25" dirty="0"/>
              <a:t>/35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35" dirty="0"/>
              <a:t>Shaon</a:t>
            </a:r>
            <a:r>
              <a:rPr spc="25" dirty="0"/>
              <a:t> </a:t>
            </a:r>
            <a:r>
              <a:rPr spc="-15" dirty="0"/>
              <a:t>Kumer</a:t>
            </a:r>
            <a:r>
              <a:rPr spc="30" dirty="0"/>
              <a:t> </a:t>
            </a:r>
            <a:r>
              <a:rPr spc="-20" dirty="0"/>
              <a:t>Paul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446183" y="3128943"/>
            <a:ext cx="11658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Underwater</a:t>
            </a:r>
            <a:r>
              <a:rPr sz="600" b="1" spc="30" dirty="0">
                <a:solidFill>
                  <a:schemeClr val="bg1"/>
                </a:solidFill>
                <a:latin typeface="Arial"/>
                <a:cs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</a:t>
            </a:r>
            <a:r>
              <a:rPr sz="600" b="1" spc="35" dirty="0">
                <a:solidFill>
                  <a:schemeClr val="bg1"/>
                </a:solidFill>
                <a:latin typeface="Arial"/>
                <a:cs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25" dirty="0">
                <a:solidFill>
                  <a:schemeClr val="bg1"/>
                </a:solidFill>
                <a:latin typeface="Arial"/>
                <a:cs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Enhancement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7E6310CB-66B2-1F0E-65CC-B359DBE06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729620"/>
              </p:ext>
            </p:extLst>
          </p:nvPr>
        </p:nvGraphicFramePr>
        <p:xfrm>
          <a:off x="154762" y="708025"/>
          <a:ext cx="5471340" cy="2295084"/>
        </p:xfrm>
        <a:graphic>
          <a:graphicData uri="http://schemas.openxmlformats.org/drawingml/2006/table">
            <a:tbl>
              <a:tblPr/>
              <a:tblGrid>
                <a:gridCol w="1550040">
                  <a:extLst>
                    <a:ext uri="{9D8B030D-6E8A-4147-A177-3AD203B41FA5}">
                      <a16:colId xmlns:a16="http://schemas.microsoft.com/office/drawing/2014/main" val="554341469"/>
                    </a:ext>
                  </a:extLst>
                </a:gridCol>
                <a:gridCol w="903338">
                  <a:extLst>
                    <a:ext uri="{9D8B030D-6E8A-4147-A177-3AD203B41FA5}">
                      <a16:colId xmlns:a16="http://schemas.microsoft.com/office/drawing/2014/main" val="1564136307"/>
                    </a:ext>
                  </a:extLst>
                </a:gridCol>
                <a:gridCol w="441402">
                  <a:extLst>
                    <a:ext uri="{9D8B030D-6E8A-4147-A177-3AD203B41FA5}">
                      <a16:colId xmlns:a16="http://schemas.microsoft.com/office/drawing/2014/main" val="2423412464"/>
                    </a:ext>
                  </a:extLst>
                </a:gridCol>
                <a:gridCol w="431135">
                  <a:extLst>
                    <a:ext uri="{9D8B030D-6E8A-4147-A177-3AD203B41FA5}">
                      <a16:colId xmlns:a16="http://schemas.microsoft.com/office/drawing/2014/main" val="450226411"/>
                    </a:ext>
                  </a:extLst>
                </a:gridCol>
                <a:gridCol w="544056">
                  <a:extLst>
                    <a:ext uri="{9D8B030D-6E8A-4147-A177-3AD203B41FA5}">
                      <a16:colId xmlns:a16="http://schemas.microsoft.com/office/drawing/2014/main" val="3238875048"/>
                    </a:ext>
                  </a:extLst>
                </a:gridCol>
                <a:gridCol w="810950">
                  <a:extLst>
                    <a:ext uri="{9D8B030D-6E8A-4147-A177-3AD203B41FA5}">
                      <a16:colId xmlns:a16="http://schemas.microsoft.com/office/drawing/2014/main" val="2998465098"/>
                    </a:ext>
                  </a:extLst>
                </a:gridCol>
                <a:gridCol w="790419">
                  <a:extLst>
                    <a:ext uri="{9D8B030D-6E8A-4147-A177-3AD203B41FA5}">
                      <a16:colId xmlns:a16="http://schemas.microsoft.com/office/drawing/2014/main" val="2817016241"/>
                    </a:ext>
                  </a:extLst>
                </a:gridCol>
              </a:tblGrid>
              <a:tr h="126574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Paper name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Author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Publisher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Year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Type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Method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Paired/Unpaired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802793"/>
                  </a:ext>
                </a:extLst>
              </a:tr>
              <a:tr h="41352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Underwater Image Enhancement 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Benchmark and Beyond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Chongyi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Li,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Jichang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Guo,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Yawei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Liang,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Changqun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Xia,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Hengzhu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Liu, Kun Li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IEEE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2019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Traditional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Image Processing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Paired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261834"/>
                  </a:ext>
                </a:extLst>
              </a:tr>
              <a:tr h="506298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Underwater Image High Definition Display Using the Multilayer Perceptron and Color Feature-Based SRCNN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Yujie Li; Chunyan Ma; Tingting Zhang; Jianru Li; Zongyuan Ge; Yun Li; Seiichi Serikawa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IEEE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2019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ML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Multilayer Perceptron and Color Feature-Based SRCNN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Paired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126417"/>
                  </a:ext>
                </a:extLst>
              </a:tr>
              <a:tr h="94931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Underwater Image Enhancement via Minimal Color Loss and Locally Adaptive Contrast Enhancement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Chongyi Li, Xiaojie Guo, Chunle Guo, Xin Liang, Chuan Wang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Söhne"/>
                        </a:rPr>
                        <a:t>IEEE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2022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Traditional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Minimal Color Loss and Locally Adaptive Contrast Enhancement (MLLE)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Paired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7935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7374036"/>
      </p:ext>
    </p:extLst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94662" y="3586"/>
            <a:ext cx="928776" cy="2404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800" b="1" spc="-30" dirty="0">
                <a:solidFill>
                  <a:schemeClr val="bg1"/>
                </a:solidFill>
                <a:latin typeface="Arial"/>
                <a:cs typeface="Arial"/>
              </a:rPr>
              <a:t>Literature Review</a:t>
            </a:r>
            <a:endParaRPr lang="en-US" sz="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30530"/>
            <a:chOff x="0" y="0"/>
            <a:chExt cx="5760085" cy="430530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9380"/>
            </a:xfrm>
            <a:custGeom>
              <a:avLst/>
              <a:gdLst/>
              <a:ahLst/>
              <a:cxnLst/>
              <a:rect l="l" t="t" r="r" b="b"/>
              <a:pathLst>
                <a:path w="2880360" h="119380">
                  <a:moveTo>
                    <a:pt x="0" y="119083"/>
                  </a:moveTo>
                  <a:lnTo>
                    <a:pt x="2880004" y="119083"/>
                  </a:lnTo>
                  <a:lnTo>
                    <a:pt x="2880004" y="0"/>
                  </a:lnTo>
                  <a:lnTo>
                    <a:pt x="0" y="0"/>
                  </a:lnTo>
                  <a:lnTo>
                    <a:pt x="0" y="119083"/>
                  </a:lnTo>
                  <a:close/>
                </a:path>
              </a:pathLst>
            </a:custGeom>
            <a:solidFill>
              <a:srgbClr val="0000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9083"/>
              <a:ext cx="5760073" cy="31125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4762" y="116507"/>
            <a:ext cx="1585138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400" b="1" spc="-30" dirty="0">
                <a:solidFill>
                  <a:schemeClr val="bg1"/>
                </a:solidFill>
                <a:latin typeface="Arial"/>
                <a:cs typeface="Arial"/>
              </a:rPr>
              <a:t>Literature Review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5100" y="697765"/>
            <a:ext cx="4495800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100" dirty="0">
                <a:latin typeface="Arial"/>
                <a:cs typeface="Arial"/>
                <a:hlinkClick r:id="rId3"/>
              </a:rPr>
              <a:t>https://docs.google.com/spreadsheets/d/1qIPwl6-TfQV_gfhUg3Nh_B58VSep5DfcFgBm4RzM7No/edit?usp=sharing</a:t>
            </a:r>
            <a:endParaRPr sz="1100" dirty="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113874"/>
            <a:ext cx="5760085" cy="126364"/>
            <a:chOff x="0" y="3113874"/>
            <a:chExt cx="5760085" cy="126364"/>
          </a:xfrm>
        </p:grpSpPr>
        <p:sp>
          <p:nvSpPr>
            <p:cNvPr id="9" name="object 9"/>
            <p:cNvSpPr/>
            <p:nvPr/>
          </p:nvSpPr>
          <p:spPr>
            <a:xfrm>
              <a:off x="0" y="3113874"/>
              <a:ext cx="518795" cy="126364"/>
            </a:xfrm>
            <a:custGeom>
              <a:avLst/>
              <a:gdLst/>
              <a:ahLst/>
              <a:cxnLst/>
              <a:rect l="l" t="t" r="r" b="b"/>
              <a:pathLst>
                <a:path w="518795" h="126364">
                  <a:moveTo>
                    <a:pt x="51837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518375" y="126123"/>
                  </a:lnTo>
                  <a:lnTo>
                    <a:pt x="518375" y="0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7204" y="3113874"/>
              <a:ext cx="1383030" cy="126364"/>
            </a:xfrm>
            <a:custGeom>
              <a:avLst/>
              <a:gdLst/>
              <a:ahLst/>
              <a:cxnLst/>
              <a:rect l="l" t="t" r="r" b="b"/>
              <a:pathLst>
                <a:path w="1383030" h="126364">
                  <a:moveTo>
                    <a:pt x="1382433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1382433" y="126123"/>
                  </a:lnTo>
                  <a:lnTo>
                    <a:pt x="1382433" y="0"/>
                  </a:lnTo>
                  <a:close/>
                </a:path>
              </a:pathLst>
            </a:custGeom>
            <a:solidFill>
              <a:srgbClr val="0000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58467" y="3113874"/>
              <a:ext cx="3801745" cy="126364"/>
            </a:xfrm>
            <a:custGeom>
              <a:avLst/>
              <a:gdLst/>
              <a:ahLst/>
              <a:cxnLst/>
              <a:rect l="l" t="t" r="r" b="b"/>
              <a:pathLst>
                <a:path w="3801745" h="126364">
                  <a:moveTo>
                    <a:pt x="0" y="126123"/>
                  </a:moveTo>
                  <a:lnTo>
                    <a:pt x="3801529" y="126123"/>
                  </a:lnTo>
                  <a:lnTo>
                    <a:pt x="3801529" y="0"/>
                  </a:lnTo>
                  <a:lnTo>
                    <a:pt x="0" y="0"/>
                  </a:lnTo>
                  <a:lnTo>
                    <a:pt x="0" y="126123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25" dirty="0"/>
              <a:t>25</a:t>
            </a:fld>
            <a:r>
              <a:rPr spc="25" dirty="0"/>
              <a:t>/35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35" dirty="0"/>
              <a:t>Shaon</a:t>
            </a:r>
            <a:r>
              <a:rPr spc="25" dirty="0"/>
              <a:t> </a:t>
            </a:r>
            <a:r>
              <a:rPr spc="-15" dirty="0"/>
              <a:t>Kumer</a:t>
            </a:r>
            <a:r>
              <a:rPr spc="30" dirty="0"/>
              <a:t> </a:t>
            </a:r>
            <a:r>
              <a:rPr spc="-20" dirty="0"/>
              <a:t>Paul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446183" y="3128943"/>
            <a:ext cx="11658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Underwater</a:t>
            </a:r>
            <a:r>
              <a:rPr sz="600" b="1" spc="30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</a:t>
            </a:r>
            <a:r>
              <a:rPr sz="600" b="1" spc="3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2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Enhancement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9888FF-5D3A-B9E4-44B9-6E5B1C133368}"/>
              </a:ext>
            </a:extLst>
          </p:cNvPr>
          <p:cNvSpPr txBox="1"/>
          <p:nvPr/>
        </p:nvSpPr>
        <p:spPr>
          <a:xfrm>
            <a:off x="248831" y="657737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Rest of the Table:</a:t>
            </a:r>
          </a:p>
        </p:txBody>
      </p:sp>
    </p:spTree>
    <p:extLst>
      <p:ext uri="{BB962C8B-B14F-4D97-AF65-F5344CB8AC3E}">
        <p14:creationId xmlns:p14="http://schemas.microsoft.com/office/powerpoint/2010/main" val="29970026"/>
      </p:ext>
    </p:extLst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42108" y="3586"/>
            <a:ext cx="4813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Meth</a:t>
            </a:r>
            <a:r>
              <a:rPr sz="600" b="1" spc="2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</a:t>
            </a:r>
            <a:r>
              <a:rPr sz="600" b="1" spc="-3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dology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30530"/>
            <a:chOff x="0" y="0"/>
            <a:chExt cx="5760085" cy="430530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9380"/>
            </a:xfrm>
            <a:custGeom>
              <a:avLst/>
              <a:gdLst/>
              <a:ahLst/>
              <a:cxnLst/>
              <a:rect l="l" t="t" r="r" b="b"/>
              <a:pathLst>
                <a:path w="2880360" h="119380">
                  <a:moveTo>
                    <a:pt x="0" y="119083"/>
                  </a:moveTo>
                  <a:lnTo>
                    <a:pt x="2880004" y="119083"/>
                  </a:lnTo>
                  <a:lnTo>
                    <a:pt x="2880004" y="0"/>
                  </a:lnTo>
                  <a:lnTo>
                    <a:pt x="0" y="0"/>
                  </a:lnTo>
                  <a:lnTo>
                    <a:pt x="0" y="119083"/>
                  </a:lnTo>
                  <a:close/>
                </a:path>
              </a:pathLst>
            </a:custGeom>
            <a:solidFill>
              <a:srgbClr val="0000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083"/>
              <a:ext cx="5760073" cy="31125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4762" y="116507"/>
            <a:ext cx="99250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Meth</a:t>
            </a:r>
            <a:r>
              <a:rPr sz="1400" spc="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dology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10536" y="1385643"/>
            <a:ext cx="93726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b="1" spc="-30" dirty="0">
                <a:latin typeface="Arial"/>
                <a:cs typeface="Arial"/>
              </a:rPr>
              <a:t>Methodology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113874"/>
            <a:ext cx="5760085" cy="126364"/>
            <a:chOff x="0" y="3113874"/>
            <a:chExt cx="5760085" cy="126364"/>
          </a:xfrm>
        </p:grpSpPr>
        <p:sp>
          <p:nvSpPr>
            <p:cNvPr id="9" name="object 9"/>
            <p:cNvSpPr/>
            <p:nvPr/>
          </p:nvSpPr>
          <p:spPr>
            <a:xfrm>
              <a:off x="0" y="3113874"/>
              <a:ext cx="518795" cy="126364"/>
            </a:xfrm>
            <a:custGeom>
              <a:avLst/>
              <a:gdLst/>
              <a:ahLst/>
              <a:cxnLst/>
              <a:rect l="l" t="t" r="r" b="b"/>
              <a:pathLst>
                <a:path w="518795" h="126364">
                  <a:moveTo>
                    <a:pt x="51837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518375" y="126123"/>
                  </a:lnTo>
                  <a:lnTo>
                    <a:pt x="518375" y="0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7204" y="3113874"/>
              <a:ext cx="1383030" cy="126364"/>
            </a:xfrm>
            <a:custGeom>
              <a:avLst/>
              <a:gdLst/>
              <a:ahLst/>
              <a:cxnLst/>
              <a:rect l="l" t="t" r="r" b="b"/>
              <a:pathLst>
                <a:path w="1383030" h="126364">
                  <a:moveTo>
                    <a:pt x="1382433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1382433" y="126123"/>
                  </a:lnTo>
                  <a:lnTo>
                    <a:pt x="1382433" y="0"/>
                  </a:lnTo>
                  <a:close/>
                </a:path>
              </a:pathLst>
            </a:custGeom>
            <a:solidFill>
              <a:srgbClr val="0000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58467" y="3113874"/>
              <a:ext cx="3801745" cy="126364"/>
            </a:xfrm>
            <a:custGeom>
              <a:avLst/>
              <a:gdLst/>
              <a:ahLst/>
              <a:cxnLst/>
              <a:rect l="l" t="t" r="r" b="b"/>
              <a:pathLst>
                <a:path w="3801745" h="126364">
                  <a:moveTo>
                    <a:pt x="0" y="126123"/>
                  </a:moveTo>
                  <a:lnTo>
                    <a:pt x="3801529" y="126123"/>
                  </a:lnTo>
                  <a:lnTo>
                    <a:pt x="3801529" y="0"/>
                  </a:lnTo>
                  <a:lnTo>
                    <a:pt x="0" y="0"/>
                  </a:lnTo>
                  <a:lnTo>
                    <a:pt x="0" y="126123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25" dirty="0"/>
              <a:t>26</a:t>
            </a:fld>
            <a:r>
              <a:rPr spc="25" dirty="0"/>
              <a:t>/35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35" dirty="0"/>
              <a:t>Shaon</a:t>
            </a:r>
            <a:r>
              <a:rPr spc="25" dirty="0"/>
              <a:t> </a:t>
            </a:r>
            <a:r>
              <a:rPr spc="-15" dirty="0"/>
              <a:t>Kumer</a:t>
            </a:r>
            <a:r>
              <a:rPr spc="30" dirty="0"/>
              <a:t> </a:t>
            </a:r>
            <a:r>
              <a:rPr spc="-20" dirty="0"/>
              <a:t>Paul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446183" y="3128943"/>
            <a:ext cx="11658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Underwater</a:t>
            </a:r>
            <a:r>
              <a:rPr sz="600" b="1" spc="30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</a:t>
            </a:r>
            <a:r>
              <a:rPr sz="600" b="1" spc="3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2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Enhancement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42108" y="3586"/>
            <a:ext cx="4813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Meth</a:t>
            </a:r>
            <a:r>
              <a:rPr sz="600" b="1" spc="2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</a:t>
            </a:r>
            <a:r>
              <a:rPr sz="600" b="1" spc="-3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dology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30530"/>
            <a:chOff x="0" y="0"/>
            <a:chExt cx="5760085" cy="430530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9380"/>
            </a:xfrm>
            <a:custGeom>
              <a:avLst/>
              <a:gdLst/>
              <a:ahLst/>
              <a:cxnLst/>
              <a:rect l="l" t="t" r="r" b="b"/>
              <a:pathLst>
                <a:path w="2880360" h="119380">
                  <a:moveTo>
                    <a:pt x="0" y="119083"/>
                  </a:moveTo>
                  <a:lnTo>
                    <a:pt x="2880004" y="119083"/>
                  </a:lnTo>
                  <a:lnTo>
                    <a:pt x="2880004" y="0"/>
                  </a:lnTo>
                  <a:lnTo>
                    <a:pt x="0" y="0"/>
                  </a:lnTo>
                  <a:lnTo>
                    <a:pt x="0" y="119083"/>
                  </a:lnTo>
                  <a:close/>
                </a:path>
              </a:pathLst>
            </a:custGeom>
            <a:solidFill>
              <a:srgbClr val="0000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083"/>
              <a:ext cx="5760073" cy="31125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4762" y="116507"/>
            <a:ext cx="264858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/>
              <a:t>Basic</a:t>
            </a:r>
            <a:r>
              <a:rPr spc="20" dirty="0"/>
              <a:t> </a:t>
            </a:r>
            <a:r>
              <a:rPr spc="-95" dirty="0"/>
              <a:t>Image</a:t>
            </a:r>
            <a:r>
              <a:rPr spc="25" dirty="0"/>
              <a:t> </a:t>
            </a:r>
            <a:r>
              <a:rPr spc="-40" dirty="0"/>
              <a:t>Processing</a:t>
            </a:r>
            <a:r>
              <a:rPr spc="25" dirty="0"/>
              <a:t> </a:t>
            </a:r>
            <a:r>
              <a:rPr spc="-55" dirty="0"/>
              <a:t>Techniques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5844" y="1066595"/>
            <a:ext cx="5442585" cy="105219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60" dirty="0">
                <a:latin typeface="Microsoft Sans Serif"/>
                <a:cs typeface="Microsoft Sans Serif"/>
              </a:rPr>
              <a:t>Basic</a:t>
            </a:r>
            <a:r>
              <a:rPr sz="1100" spc="-55" dirty="0">
                <a:latin typeface="Microsoft Sans Serif"/>
                <a:cs typeface="Microsoft Sans Serif"/>
              </a:rPr>
              <a:t> </a:t>
            </a:r>
            <a:r>
              <a:rPr sz="1100" spc="-65" dirty="0">
                <a:latin typeface="Microsoft Sans Serif"/>
                <a:cs typeface="Microsoft Sans Serif"/>
              </a:rPr>
              <a:t>image</a:t>
            </a:r>
            <a:r>
              <a:rPr sz="1100" spc="-60" dirty="0">
                <a:latin typeface="Microsoft Sans Serif"/>
                <a:cs typeface="Microsoft Sans Serif"/>
              </a:rPr>
              <a:t> </a:t>
            </a:r>
            <a:r>
              <a:rPr sz="1100" spc="-70" dirty="0">
                <a:latin typeface="Microsoft Sans Serif"/>
                <a:cs typeface="Microsoft Sans Serif"/>
              </a:rPr>
              <a:t>processing</a:t>
            </a:r>
            <a:r>
              <a:rPr sz="1100" spc="-65" dirty="0">
                <a:latin typeface="Microsoft Sans Serif"/>
                <a:cs typeface="Microsoft Sans Serif"/>
              </a:rPr>
              <a:t> </a:t>
            </a:r>
            <a:r>
              <a:rPr sz="1100" spc="-60" dirty="0">
                <a:latin typeface="Microsoft Sans Serif"/>
                <a:cs typeface="Microsoft Sans Serif"/>
              </a:rPr>
              <a:t>techniques</a:t>
            </a:r>
            <a:r>
              <a:rPr sz="1100" spc="-55" dirty="0">
                <a:latin typeface="Microsoft Sans Serif"/>
                <a:cs typeface="Microsoft Sans Serif"/>
              </a:rPr>
              <a:t> </a:t>
            </a:r>
            <a:r>
              <a:rPr sz="1100" spc="-80" dirty="0">
                <a:latin typeface="Microsoft Sans Serif"/>
                <a:cs typeface="Microsoft Sans Serif"/>
              </a:rPr>
              <a:t>are</a:t>
            </a:r>
            <a:r>
              <a:rPr sz="1100" spc="-75" dirty="0">
                <a:latin typeface="Microsoft Sans Serif"/>
                <a:cs typeface="Microsoft Sans Serif"/>
              </a:rPr>
              <a:t> </a:t>
            </a:r>
            <a:r>
              <a:rPr sz="1100" spc="-55" dirty="0">
                <a:latin typeface="Microsoft Sans Serif"/>
                <a:cs typeface="Microsoft Sans Serif"/>
              </a:rPr>
              <a:t>known </a:t>
            </a:r>
            <a:r>
              <a:rPr sz="1100" spc="-114" dirty="0">
                <a:latin typeface="Microsoft Sans Serif"/>
                <a:cs typeface="Microsoft Sans Serif"/>
              </a:rPr>
              <a:t>as</a:t>
            </a:r>
            <a:r>
              <a:rPr sz="1100" spc="-110" dirty="0">
                <a:latin typeface="Microsoft Sans Serif"/>
                <a:cs typeface="Microsoft Sans Serif"/>
              </a:rPr>
              <a:t> </a:t>
            </a:r>
            <a:r>
              <a:rPr sz="1100" spc="-40" dirty="0">
                <a:latin typeface="Microsoft Sans Serif"/>
                <a:cs typeface="Microsoft Sans Serif"/>
              </a:rPr>
              <a:t>fundamental </a:t>
            </a:r>
            <a:r>
              <a:rPr sz="1100" spc="-70" dirty="0">
                <a:latin typeface="Microsoft Sans Serif"/>
                <a:cs typeface="Microsoft Sans Serif"/>
              </a:rPr>
              <a:t>procedures</a:t>
            </a:r>
            <a:r>
              <a:rPr sz="1100" spc="-65" dirty="0">
                <a:latin typeface="Microsoft Sans Serif"/>
                <a:cs typeface="Microsoft Sans Serif"/>
              </a:rPr>
              <a:t> </a:t>
            </a:r>
            <a:r>
              <a:rPr sz="1100" spc="5" dirty="0">
                <a:latin typeface="Microsoft Sans Serif"/>
                <a:cs typeface="Microsoft Sans Serif"/>
              </a:rPr>
              <a:t>that </a:t>
            </a:r>
            <a:r>
              <a:rPr sz="1100" spc="-75" dirty="0">
                <a:latin typeface="Microsoft Sans Serif"/>
                <a:cs typeface="Microsoft Sans Serif"/>
              </a:rPr>
              <a:t>change</a:t>
            </a:r>
            <a:r>
              <a:rPr sz="1100" spc="-70" dirty="0">
                <a:latin typeface="Microsoft Sans Serif"/>
                <a:cs typeface="Microsoft Sans Serif"/>
              </a:rPr>
              <a:t> </a:t>
            </a:r>
            <a:r>
              <a:rPr sz="1100" spc="-15" dirty="0">
                <a:latin typeface="Microsoft Sans Serif"/>
                <a:cs typeface="Microsoft Sans Serif"/>
              </a:rPr>
              <a:t>digital </a:t>
            </a:r>
            <a:r>
              <a:rPr sz="1100" spc="-10" dirty="0">
                <a:latin typeface="Microsoft Sans Serif"/>
                <a:cs typeface="Microsoft Sans Serif"/>
              </a:rPr>
              <a:t> </a:t>
            </a:r>
            <a:r>
              <a:rPr sz="1100" spc="-80" dirty="0">
                <a:latin typeface="Microsoft Sans Serif"/>
                <a:cs typeface="Microsoft Sans Serif"/>
              </a:rPr>
              <a:t>images</a:t>
            </a:r>
            <a:r>
              <a:rPr sz="1100" spc="-75" dirty="0">
                <a:latin typeface="Microsoft Sans Serif"/>
                <a:cs typeface="Microsoft Sans Serif"/>
              </a:rPr>
              <a:t> </a:t>
            </a:r>
            <a:r>
              <a:rPr sz="1100" spc="10" dirty="0">
                <a:latin typeface="Microsoft Sans Serif"/>
                <a:cs typeface="Microsoft Sans Serif"/>
              </a:rPr>
              <a:t>to </a:t>
            </a:r>
            <a:r>
              <a:rPr sz="1100" spc="-55" dirty="0">
                <a:latin typeface="Microsoft Sans Serif"/>
                <a:cs typeface="Microsoft Sans Serif"/>
              </a:rPr>
              <a:t>improve</a:t>
            </a:r>
            <a:r>
              <a:rPr sz="1100" spc="-50" dirty="0">
                <a:latin typeface="Microsoft Sans Serif"/>
                <a:cs typeface="Microsoft Sans Serif"/>
              </a:rPr>
              <a:t> </a:t>
            </a:r>
            <a:r>
              <a:rPr sz="1100" spc="-15" dirty="0">
                <a:latin typeface="Microsoft Sans Serif"/>
                <a:cs typeface="Microsoft Sans Serif"/>
              </a:rPr>
              <a:t>their </a:t>
            </a:r>
            <a:r>
              <a:rPr sz="1100" spc="-35" dirty="0">
                <a:latin typeface="Microsoft Sans Serif"/>
                <a:cs typeface="Microsoft Sans Serif"/>
              </a:rPr>
              <a:t>quality,</a:t>
            </a:r>
            <a:r>
              <a:rPr sz="1100" spc="-30" dirty="0">
                <a:latin typeface="Microsoft Sans Serif"/>
                <a:cs typeface="Microsoft Sans Serif"/>
              </a:rPr>
              <a:t> </a:t>
            </a:r>
            <a:r>
              <a:rPr sz="1100" spc="-25" dirty="0">
                <a:latin typeface="Microsoft Sans Serif"/>
                <a:cs typeface="Microsoft Sans Serif"/>
              </a:rPr>
              <a:t>extract</a:t>
            </a:r>
            <a:r>
              <a:rPr sz="1100" spc="-20" dirty="0">
                <a:latin typeface="Microsoft Sans Serif"/>
                <a:cs typeface="Microsoft Sans Serif"/>
              </a:rPr>
              <a:t> </a:t>
            </a:r>
            <a:r>
              <a:rPr sz="1100" spc="-55" dirty="0">
                <a:latin typeface="Microsoft Sans Serif"/>
                <a:cs typeface="Microsoft Sans Serif"/>
              </a:rPr>
              <a:t>valuable</a:t>
            </a:r>
            <a:r>
              <a:rPr sz="1100" spc="-50" dirty="0">
                <a:latin typeface="Microsoft Sans Serif"/>
                <a:cs typeface="Microsoft Sans Serif"/>
              </a:rPr>
              <a:t> </a:t>
            </a:r>
            <a:r>
              <a:rPr sz="1100" spc="-25" dirty="0">
                <a:latin typeface="Microsoft Sans Serif"/>
                <a:cs typeface="Microsoft Sans Serif"/>
              </a:rPr>
              <a:t>information,</a:t>
            </a:r>
            <a:r>
              <a:rPr sz="1100" spc="-20" dirty="0">
                <a:latin typeface="Microsoft Sans Serif"/>
                <a:cs typeface="Microsoft Sans Serif"/>
              </a:rPr>
              <a:t> </a:t>
            </a:r>
            <a:r>
              <a:rPr sz="1100" spc="-50" dirty="0">
                <a:latin typeface="Microsoft Sans Serif"/>
                <a:cs typeface="Microsoft Sans Serif"/>
              </a:rPr>
              <a:t>or</a:t>
            </a:r>
            <a:r>
              <a:rPr sz="1100" spc="-45" dirty="0">
                <a:latin typeface="Microsoft Sans Serif"/>
                <a:cs typeface="Microsoft Sans Serif"/>
              </a:rPr>
              <a:t> </a:t>
            </a:r>
            <a:r>
              <a:rPr sz="1100" spc="-40" dirty="0">
                <a:latin typeface="Microsoft Sans Serif"/>
                <a:cs typeface="Microsoft Sans Serif"/>
              </a:rPr>
              <a:t>get</a:t>
            </a:r>
            <a:r>
              <a:rPr sz="1100" spc="-35" dirty="0">
                <a:latin typeface="Microsoft Sans Serif"/>
                <a:cs typeface="Microsoft Sans Serif"/>
              </a:rPr>
              <a:t> them</a:t>
            </a:r>
            <a:r>
              <a:rPr sz="1100" spc="-30" dirty="0">
                <a:latin typeface="Microsoft Sans Serif"/>
                <a:cs typeface="Microsoft Sans Serif"/>
              </a:rPr>
              <a:t> </a:t>
            </a:r>
            <a:r>
              <a:rPr sz="1100" spc="-65" dirty="0">
                <a:latin typeface="Microsoft Sans Serif"/>
                <a:cs typeface="Microsoft Sans Serif"/>
              </a:rPr>
              <a:t>ready</a:t>
            </a:r>
            <a:r>
              <a:rPr sz="1100" spc="-60" dirty="0">
                <a:latin typeface="Microsoft Sans Serif"/>
                <a:cs typeface="Microsoft Sans Serif"/>
              </a:rPr>
              <a:t> </a:t>
            </a:r>
            <a:r>
              <a:rPr sz="1100" spc="-25" dirty="0">
                <a:latin typeface="Microsoft Sans Serif"/>
                <a:cs typeface="Microsoft Sans Serif"/>
              </a:rPr>
              <a:t>for</a:t>
            </a:r>
            <a:r>
              <a:rPr sz="1100" spc="-20" dirty="0">
                <a:latin typeface="Microsoft Sans Serif"/>
                <a:cs typeface="Microsoft Sans Serif"/>
              </a:rPr>
              <a:t> future </a:t>
            </a:r>
            <a:r>
              <a:rPr sz="1100" spc="-15" dirty="0">
                <a:latin typeface="Microsoft Sans Serif"/>
                <a:cs typeface="Microsoft Sans Serif"/>
              </a:rPr>
              <a:t> </a:t>
            </a:r>
            <a:r>
              <a:rPr sz="1100" spc="-60" dirty="0">
                <a:latin typeface="Microsoft Sans Serif"/>
                <a:cs typeface="Microsoft Sans Serif"/>
              </a:rPr>
              <a:t>analysis.</a:t>
            </a:r>
            <a:r>
              <a:rPr sz="1100" spc="-55" dirty="0">
                <a:latin typeface="Microsoft Sans Serif"/>
                <a:cs typeface="Microsoft Sans Serif"/>
              </a:rPr>
              <a:t> </a:t>
            </a:r>
            <a:r>
              <a:rPr sz="1100" spc="-50" dirty="0">
                <a:latin typeface="Microsoft Sans Serif"/>
                <a:cs typeface="Microsoft Sans Serif"/>
              </a:rPr>
              <a:t>There</a:t>
            </a:r>
            <a:r>
              <a:rPr sz="1100" spc="-45" dirty="0">
                <a:latin typeface="Microsoft Sans Serif"/>
                <a:cs typeface="Microsoft Sans Serif"/>
              </a:rPr>
              <a:t> </a:t>
            </a:r>
            <a:r>
              <a:rPr sz="1100" spc="-80" dirty="0">
                <a:latin typeface="Microsoft Sans Serif"/>
                <a:cs typeface="Microsoft Sans Serif"/>
              </a:rPr>
              <a:t>are</a:t>
            </a:r>
            <a:r>
              <a:rPr sz="1100" spc="-75" dirty="0">
                <a:latin typeface="Microsoft Sans Serif"/>
                <a:cs typeface="Microsoft Sans Serif"/>
              </a:rPr>
              <a:t> </a:t>
            </a:r>
            <a:r>
              <a:rPr sz="1100" spc="-65" dirty="0">
                <a:latin typeface="Microsoft Sans Serif"/>
                <a:cs typeface="Microsoft Sans Serif"/>
              </a:rPr>
              <a:t>numerous</a:t>
            </a:r>
            <a:r>
              <a:rPr sz="1100" spc="-60" dirty="0">
                <a:latin typeface="Microsoft Sans Serif"/>
                <a:cs typeface="Microsoft Sans Serif"/>
              </a:rPr>
              <a:t> </a:t>
            </a:r>
            <a:r>
              <a:rPr sz="1100" spc="-55" dirty="0">
                <a:latin typeface="Microsoft Sans Serif"/>
                <a:cs typeface="Microsoft Sans Serif"/>
              </a:rPr>
              <a:t>methods</a:t>
            </a:r>
            <a:r>
              <a:rPr sz="1100" spc="-50" dirty="0">
                <a:latin typeface="Microsoft Sans Serif"/>
                <a:cs typeface="Microsoft Sans Serif"/>
              </a:rPr>
              <a:t> </a:t>
            </a:r>
            <a:r>
              <a:rPr sz="1100" spc="-25" dirty="0">
                <a:latin typeface="Microsoft Sans Serif"/>
                <a:cs typeface="Microsoft Sans Serif"/>
              </a:rPr>
              <a:t>for </a:t>
            </a:r>
            <a:r>
              <a:rPr sz="1100" spc="-70" dirty="0">
                <a:latin typeface="Microsoft Sans Serif"/>
                <a:cs typeface="Microsoft Sans Serif"/>
              </a:rPr>
              <a:t>processing</a:t>
            </a:r>
            <a:r>
              <a:rPr sz="1100" spc="-65" dirty="0">
                <a:latin typeface="Microsoft Sans Serif"/>
                <a:cs typeface="Microsoft Sans Serif"/>
              </a:rPr>
              <a:t> </a:t>
            </a:r>
            <a:r>
              <a:rPr sz="1100" spc="-70" dirty="0">
                <a:latin typeface="Microsoft Sans Serif"/>
                <a:cs typeface="Microsoft Sans Serif"/>
              </a:rPr>
              <a:t>images,</a:t>
            </a:r>
            <a:r>
              <a:rPr sz="1100" spc="-65" dirty="0">
                <a:latin typeface="Microsoft Sans Serif"/>
                <a:cs typeface="Microsoft Sans Serif"/>
              </a:rPr>
              <a:t> </a:t>
            </a:r>
            <a:r>
              <a:rPr sz="1100" spc="-35" dirty="0">
                <a:latin typeface="Microsoft Sans Serif"/>
                <a:cs typeface="Microsoft Sans Serif"/>
              </a:rPr>
              <a:t>including </a:t>
            </a:r>
            <a:r>
              <a:rPr sz="1100" spc="-70" dirty="0">
                <a:latin typeface="Microsoft Sans Serif"/>
                <a:cs typeface="Microsoft Sans Serif"/>
              </a:rPr>
              <a:t>gamma</a:t>
            </a:r>
            <a:r>
              <a:rPr sz="1100" spc="-65" dirty="0">
                <a:latin typeface="Microsoft Sans Serif"/>
                <a:cs typeface="Microsoft Sans Serif"/>
              </a:rPr>
              <a:t> </a:t>
            </a:r>
            <a:r>
              <a:rPr sz="1100" spc="-35" dirty="0">
                <a:latin typeface="Microsoft Sans Serif"/>
                <a:cs typeface="Microsoft Sans Serif"/>
              </a:rPr>
              <a:t>correction, </a:t>
            </a:r>
            <a:r>
              <a:rPr sz="1100" spc="-30" dirty="0">
                <a:latin typeface="Microsoft Sans Serif"/>
                <a:cs typeface="Microsoft Sans Serif"/>
              </a:rPr>
              <a:t> picture </a:t>
            </a:r>
            <a:r>
              <a:rPr sz="1100" spc="-45" dirty="0">
                <a:latin typeface="Microsoft Sans Serif"/>
                <a:cs typeface="Microsoft Sans Serif"/>
              </a:rPr>
              <a:t>segmentation,</a:t>
            </a:r>
            <a:r>
              <a:rPr sz="1100" spc="-40" dirty="0">
                <a:latin typeface="Microsoft Sans Serif"/>
                <a:cs typeface="Microsoft Sans Serif"/>
              </a:rPr>
              <a:t> </a:t>
            </a:r>
            <a:r>
              <a:rPr sz="1100" spc="-65" dirty="0">
                <a:latin typeface="Microsoft Sans Serif"/>
                <a:cs typeface="Microsoft Sans Serif"/>
              </a:rPr>
              <a:t>image</a:t>
            </a:r>
            <a:r>
              <a:rPr sz="1100" spc="-60" dirty="0">
                <a:latin typeface="Microsoft Sans Serif"/>
                <a:cs typeface="Microsoft Sans Serif"/>
              </a:rPr>
              <a:t> </a:t>
            </a:r>
            <a:r>
              <a:rPr sz="1100" spc="-35" dirty="0">
                <a:latin typeface="Microsoft Sans Serif"/>
                <a:cs typeface="Microsoft Sans Serif"/>
              </a:rPr>
              <a:t>restoration, </a:t>
            </a:r>
            <a:r>
              <a:rPr sz="1100" spc="-30" dirty="0">
                <a:latin typeface="Microsoft Sans Serif"/>
                <a:cs typeface="Microsoft Sans Serif"/>
              </a:rPr>
              <a:t>etc.</a:t>
            </a:r>
            <a:r>
              <a:rPr sz="1100" spc="-25" dirty="0">
                <a:latin typeface="Microsoft Sans Serif"/>
                <a:cs typeface="Microsoft Sans Serif"/>
              </a:rPr>
              <a:t> </a:t>
            </a:r>
            <a:r>
              <a:rPr sz="1100" spc="-85" dirty="0">
                <a:latin typeface="Microsoft Sans Serif"/>
                <a:cs typeface="Microsoft Sans Serif"/>
              </a:rPr>
              <a:t>Gamma</a:t>
            </a:r>
            <a:r>
              <a:rPr sz="1100" spc="-80" dirty="0">
                <a:latin typeface="Microsoft Sans Serif"/>
                <a:cs typeface="Microsoft Sans Serif"/>
              </a:rPr>
              <a:t> </a:t>
            </a:r>
            <a:r>
              <a:rPr sz="1100" spc="-40" dirty="0">
                <a:latin typeface="Microsoft Sans Serif"/>
                <a:cs typeface="Microsoft Sans Serif"/>
              </a:rPr>
              <a:t>correction</a:t>
            </a:r>
            <a:r>
              <a:rPr sz="1100" spc="-35" dirty="0">
                <a:latin typeface="Microsoft Sans Serif"/>
                <a:cs typeface="Microsoft Sans Serif"/>
              </a:rPr>
              <a:t> </a:t>
            </a:r>
            <a:r>
              <a:rPr sz="1100" spc="-65" dirty="0">
                <a:latin typeface="Microsoft Sans Serif"/>
                <a:cs typeface="Microsoft Sans Serif"/>
              </a:rPr>
              <a:t>is</a:t>
            </a:r>
            <a:r>
              <a:rPr sz="1100" spc="-60" dirty="0">
                <a:latin typeface="Microsoft Sans Serif"/>
                <a:cs typeface="Microsoft Sans Serif"/>
              </a:rPr>
              <a:t> </a:t>
            </a:r>
            <a:r>
              <a:rPr sz="1100" spc="-90" dirty="0">
                <a:latin typeface="Microsoft Sans Serif"/>
                <a:cs typeface="Microsoft Sans Serif"/>
              </a:rPr>
              <a:t>used</a:t>
            </a:r>
            <a:r>
              <a:rPr sz="1100" spc="-85" dirty="0">
                <a:latin typeface="Microsoft Sans Serif"/>
                <a:cs typeface="Microsoft Sans Serif"/>
              </a:rPr>
              <a:t> </a:t>
            </a:r>
            <a:r>
              <a:rPr sz="1100" spc="10" dirty="0">
                <a:latin typeface="Microsoft Sans Serif"/>
                <a:cs typeface="Microsoft Sans Serif"/>
              </a:rPr>
              <a:t>to </a:t>
            </a:r>
            <a:r>
              <a:rPr sz="1100" spc="-25" dirty="0">
                <a:latin typeface="Microsoft Sans Serif"/>
                <a:cs typeface="Microsoft Sans Serif"/>
              </a:rPr>
              <a:t>control </a:t>
            </a:r>
            <a:r>
              <a:rPr sz="1100" spc="-30" dirty="0">
                <a:latin typeface="Microsoft Sans Serif"/>
                <a:cs typeface="Microsoft Sans Serif"/>
              </a:rPr>
              <a:t>the </a:t>
            </a:r>
            <a:r>
              <a:rPr sz="1100" spc="-45" dirty="0">
                <a:latin typeface="Microsoft Sans Serif"/>
                <a:cs typeface="Microsoft Sans Serif"/>
              </a:rPr>
              <a:t>overall </a:t>
            </a:r>
            <a:r>
              <a:rPr sz="1100" spc="-280" dirty="0">
                <a:latin typeface="Microsoft Sans Serif"/>
                <a:cs typeface="Microsoft Sans Serif"/>
              </a:rPr>
              <a:t> </a:t>
            </a:r>
            <a:r>
              <a:rPr sz="1100" spc="-55" dirty="0">
                <a:latin typeface="Microsoft Sans Serif"/>
                <a:cs typeface="Microsoft Sans Serif"/>
              </a:rPr>
              <a:t>brightness</a:t>
            </a:r>
            <a:r>
              <a:rPr sz="1100" spc="-50" dirty="0">
                <a:latin typeface="Microsoft Sans Serif"/>
                <a:cs typeface="Microsoft Sans Serif"/>
              </a:rPr>
              <a:t> </a:t>
            </a:r>
            <a:r>
              <a:rPr sz="1100" spc="-20" dirty="0">
                <a:latin typeface="Microsoft Sans Serif"/>
                <a:cs typeface="Microsoft Sans Serif"/>
              </a:rPr>
              <a:t>of </a:t>
            </a:r>
            <a:r>
              <a:rPr sz="1100" spc="-70" dirty="0">
                <a:latin typeface="Microsoft Sans Serif"/>
                <a:cs typeface="Microsoft Sans Serif"/>
              </a:rPr>
              <a:t>images.</a:t>
            </a:r>
            <a:r>
              <a:rPr sz="1100" spc="-65" dirty="0">
                <a:latin typeface="Microsoft Sans Serif"/>
                <a:cs typeface="Microsoft Sans Serif"/>
              </a:rPr>
              <a:t> </a:t>
            </a:r>
            <a:r>
              <a:rPr sz="1100" spc="40" dirty="0">
                <a:latin typeface="Microsoft Sans Serif"/>
                <a:cs typeface="Microsoft Sans Serif"/>
              </a:rPr>
              <a:t>It </a:t>
            </a:r>
            <a:r>
              <a:rPr sz="1100" spc="-65" dirty="0">
                <a:latin typeface="Microsoft Sans Serif"/>
                <a:cs typeface="Microsoft Sans Serif"/>
              </a:rPr>
              <a:t>is</a:t>
            </a:r>
            <a:r>
              <a:rPr sz="1100" spc="-60" dirty="0">
                <a:latin typeface="Microsoft Sans Serif"/>
                <a:cs typeface="Microsoft Sans Serif"/>
              </a:rPr>
              <a:t> </a:t>
            </a:r>
            <a:r>
              <a:rPr sz="1100" spc="-70" dirty="0">
                <a:latin typeface="Microsoft Sans Serif"/>
                <a:cs typeface="Microsoft Sans Serif"/>
              </a:rPr>
              <a:t>also</a:t>
            </a:r>
            <a:r>
              <a:rPr sz="1100" spc="150" dirty="0">
                <a:latin typeface="Microsoft Sans Serif"/>
                <a:cs typeface="Microsoft Sans Serif"/>
              </a:rPr>
              <a:t> </a:t>
            </a:r>
            <a:r>
              <a:rPr sz="1100" spc="-90" dirty="0">
                <a:latin typeface="Microsoft Sans Serif"/>
                <a:cs typeface="Microsoft Sans Serif"/>
              </a:rPr>
              <a:t>used</a:t>
            </a:r>
            <a:r>
              <a:rPr sz="1100" spc="110" dirty="0">
                <a:latin typeface="Microsoft Sans Serif"/>
                <a:cs typeface="Microsoft Sans Serif"/>
              </a:rPr>
              <a:t> </a:t>
            </a:r>
            <a:r>
              <a:rPr sz="1100" spc="-5" dirty="0">
                <a:latin typeface="Microsoft Sans Serif"/>
                <a:cs typeface="Microsoft Sans Serif"/>
              </a:rPr>
              <a:t>with </a:t>
            </a:r>
            <a:r>
              <a:rPr sz="1100" spc="-50" dirty="0">
                <a:latin typeface="Microsoft Sans Serif"/>
                <a:cs typeface="Microsoft Sans Serif"/>
              </a:rPr>
              <a:t>photos</a:t>
            </a:r>
            <a:r>
              <a:rPr sz="1100" spc="195" dirty="0">
                <a:latin typeface="Microsoft Sans Serif"/>
                <a:cs typeface="Microsoft Sans Serif"/>
              </a:rPr>
              <a:t> </a:t>
            </a:r>
            <a:r>
              <a:rPr sz="1100" spc="5" dirty="0">
                <a:latin typeface="Microsoft Sans Serif"/>
                <a:cs typeface="Microsoft Sans Serif"/>
              </a:rPr>
              <a:t>that </a:t>
            </a:r>
            <a:r>
              <a:rPr sz="1100" spc="-80" dirty="0">
                <a:latin typeface="Microsoft Sans Serif"/>
                <a:cs typeface="Microsoft Sans Serif"/>
              </a:rPr>
              <a:t>are</a:t>
            </a:r>
            <a:r>
              <a:rPr sz="1100" spc="130" dirty="0">
                <a:latin typeface="Microsoft Sans Serif"/>
                <a:cs typeface="Microsoft Sans Serif"/>
              </a:rPr>
              <a:t> </a:t>
            </a:r>
            <a:r>
              <a:rPr sz="1100" spc="-40" dirty="0">
                <a:latin typeface="Microsoft Sans Serif"/>
                <a:cs typeface="Microsoft Sans Serif"/>
              </a:rPr>
              <a:t>found</a:t>
            </a:r>
            <a:r>
              <a:rPr sz="1100" spc="215" dirty="0">
                <a:latin typeface="Microsoft Sans Serif"/>
                <a:cs typeface="Microsoft Sans Serif"/>
              </a:rPr>
              <a:t> </a:t>
            </a:r>
            <a:r>
              <a:rPr sz="1100" spc="10" dirty="0">
                <a:latin typeface="Microsoft Sans Serif"/>
                <a:cs typeface="Microsoft Sans Serif"/>
              </a:rPr>
              <a:t>to </a:t>
            </a:r>
            <a:r>
              <a:rPr sz="1100" spc="-75" dirty="0">
                <a:latin typeface="Microsoft Sans Serif"/>
                <a:cs typeface="Microsoft Sans Serif"/>
              </a:rPr>
              <a:t>be</a:t>
            </a:r>
            <a:r>
              <a:rPr sz="1100" spc="140" dirty="0">
                <a:latin typeface="Microsoft Sans Serif"/>
                <a:cs typeface="Microsoft Sans Serif"/>
              </a:rPr>
              <a:t> </a:t>
            </a:r>
            <a:r>
              <a:rPr sz="1100" spc="-35" dirty="0">
                <a:latin typeface="Microsoft Sans Serif"/>
                <a:cs typeface="Microsoft Sans Serif"/>
              </a:rPr>
              <a:t>either </a:t>
            </a:r>
            <a:r>
              <a:rPr sz="1100" spc="-70" dirty="0">
                <a:latin typeface="Microsoft Sans Serif"/>
                <a:cs typeface="Microsoft Sans Serif"/>
              </a:rPr>
              <a:t>bleached</a:t>
            </a:r>
            <a:r>
              <a:rPr sz="1100" spc="155" dirty="0">
                <a:latin typeface="Microsoft Sans Serif"/>
                <a:cs typeface="Microsoft Sans Serif"/>
              </a:rPr>
              <a:t> </a:t>
            </a:r>
            <a:r>
              <a:rPr sz="1100" spc="-10" dirty="0">
                <a:latin typeface="Microsoft Sans Serif"/>
                <a:cs typeface="Microsoft Sans Serif"/>
              </a:rPr>
              <a:t>out </a:t>
            </a:r>
            <a:r>
              <a:rPr sz="1100" spc="-50" dirty="0">
                <a:latin typeface="Microsoft Sans Serif"/>
                <a:cs typeface="Microsoft Sans Serif"/>
              </a:rPr>
              <a:t>or </a:t>
            </a:r>
            <a:r>
              <a:rPr sz="1100" spc="-45" dirty="0">
                <a:latin typeface="Microsoft Sans Serif"/>
                <a:cs typeface="Microsoft Sans Serif"/>
              </a:rPr>
              <a:t> </a:t>
            </a:r>
            <a:r>
              <a:rPr sz="1100" spc="-5" dirty="0">
                <a:latin typeface="Microsoft Sans Serif"/>
                <a:cs typeface="Microsoft Sans Serif"/>
              </a:rPr>
              <a:t>too</a:t>
            </a:r>
            <a:r>
              <a:rPr sz="1100" spc="65" dirty="0">
                <a:latin typeface="Microsoft Sans Serif"/>
                <a:cs typeface="Microsoft Sans Serif"/>
              </a:rPr>
              <a:t> </a:t>
            </a:r>
            <a:r>
              <a:rPr sz="1100" spc="-40" dirty="0">
                <a:latin typeface="Microsoft Sans Serif"/>
                <a:cs typeface="Microsoft Sans Serif"/>
              </a:rPr>
              <a:t>dark.</a:t>
            </a:r>
            <a:endParaRPr sz="1100">
              <a:latin typeface="Microsoft Sans Serif"/>
              <a:cs typeface="Microsoft Sans Serif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113874"/>
            <a:ext cx="5760085" cy="126364"/>
            <a:chOff x="0" y="3113874"/>
            <a:chExt cx="5760085" cy="126364"/>
          </a:xfrm>
        </p:grpSpPr>
        <p:sp>
          <p:nvSpPr>
            <p:cNvPr id="9" name="object 9"/>
            <p:cNvSpPr/>
            <p:nvPr/>
          </p:nvSpPr>
          <p:spPr>
            <a:xfrm>
              <a:off x="0" y="3113874"/>
              <a:ext cx="518795" cy="126364"/>
            </a:xfrm>
            <a:custGeom>
              <a:avLst/>
              <a:gdLst/>
              <a:ahLst/>
              <a:cxnLst/>
              <a:rect l="l" t="t" r="r" b="b"/>
              <a:pathLst>
                <a:path w="518795" h="126364">
                  <a:moveTo>
                    <a:pt x="51837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518375" y="126123"/>
                  </a:lnTo>
                  <a:lnTo>
                    <a:pt x="518375" y="0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7204" y="3113874"/>
              <a:ext cx="1383030" cy="126364"/>
            </a:xfrm>
            <a:custGeom>
              <a:avLst/>
              <a:gdLst/>
              <a:ahLst/>
              <a:cxnLst/>
              <a:rect l="l" t="t" r="r" b="b"/>
              <a:pathLst>
                <a:path w="1383030" h="126364">
                  <a:moveTo>
                    <a:pt x="1382433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1382433" y="126123"/>
                  </a:lnTo>
                  <a:lnTo>
                    <a:pt x="1382433" y="0"/>
                  </a:lnTo>
                  <a:close/>
                </a:path>
              </a:pathLst>
            </a:custGeom>
            <a:solidFill>
              <a:srgbClr val="0000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58467" y="3113874"/>
              <a:ext cx="3801745" cy="126364"/>
            </a:xfrm>
            <a:custGeom>
              <a:avLst/>
              <a:gdLst/>
              <a:ahLst/>
              <a:cxnLst/>
              <a:rect l="l" t="t" r="r" b="b"/>
              <a:pathLst>
                <a:path w="3801745" h="126364">
                  <a:moveTo>
                    <a:pt x="0" y="126123"/>
                  </a:moveTo>
                  <a:lnTo>
                    <a:pt x="3801529" y="126123"/>
                  </a:lnTo>
                  <a:lnTo>
                    <a:pt x="3801529" y="0"/>
                  </a:lnTo>
                  <a:lnTo>
                    <a:pt x="0" y="0"/>
                  </a:lnTo>
                  <a:lnTo>
                    <a:pt x="0" y="126123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25" dirty="0"/>
              <a:t>27</a:t>
            </a:fld>
            <a:r>
              <a:rPr spc="25" dirty="0"/>
              <a:t>/35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35" dirty="0"/>
              <a:t>Shaon</a:t>
            </a:r>
            <a:r>
              <a:rPr spc="25" dirty="0"/>
              <a:t> </a:t>
            </a:r>
            <a:r>
              <a:rPr spc="-15" dirty="0"/>
              <a:t>Kumer</a:t>
            </a:r>
            <a:r>
              <a:rPr spc="30" dirty="0"/>
              <a:t> </a:t>
            </a:r>
            <a:r>
              <a:rPr spc="-20" dirty="0"/>
              <a:t>Paul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446183" y="3128943"/>
            <a:ext cx="11658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Underwater</a:t>
            </a:r>
            <a:r>
              <a:rPr sz="600" b="1" spc="30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</a:t>
            </a:r>
            <a:r>
              <a:rPr sz="600" b="1" spc="3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2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Enhancement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42108" y="3586"/>
            <a:ext cx="4813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Meth</a:t>
            </a:r>
            <a:r>
              <a:rPr sz="600" b="1" spc="2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</a:t>
            </a:r>
            <a:r>
              <a:rPr sz="600" b="1" spc="-3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dology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30530"/>
            <a:chOff x="0" y="0"/>
            <a:chExt cx="5760085" cy="430530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9380"/>
            </a:xfrm>
            <a:custGeom>
              <a:avLst/>
              <a:gdLst/>
              <a:ahLst/>
              <a:cxnLst/>
              <a:rect l="l" t="t" r="r" b="b"/>
              <a:pathLst>
                <a:path w="2880360" h="119380">
                  <a:moveTo>
                    <a:pt x="0" y="119083"/>
                  </a:moveTo>
                  <a:lnTo>
                    <a:pt x="2880004" y="119083"/>
                  </a:lnTo>
                  <a:lnTo>
                    <a:pt x="2880004" y="0"/>
                  </a:lnTo>
                  <a:lnTo>
                    <a:pt x="0" y="0"/>
                  </a:lnTo>
                  <a:lnTo>
                    <a:pt x="0" y="119083"/>
                  </a:lnTo>
                  <a:close/>
                </a:path>
              </a:pathLst>
            </a:custGeom>
            <a:solidFill>
              <a:srgbClr val="0000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083"/>
              <a:ext cx="5760073" cy="31125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4762" y="116507"/>
            <a:ext cx="979169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45" dirty="0"/>
              <a:t>CNN</a:t>
            </a:r>
            <a:r>
              <a:rPr spc="-25" dirty="0"/>
              <a:t> Models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5844" y="1124647"/>
            <a:ext cx="5509895" cy="88011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45" dirty="0">
                <a:latin typeface="Microsoft Sans Serif"/>
                <a:cs typeface="Microsoft Sans Serif"/>
              </a:rPr>
              <a:t>Convolutional</a:t>
            </a:r>
            <a:r>
              <a:rPr sz="1100" spc="-40" dirty="0">
                <a:latin typeface="Microsoft Sans Serif"/>
                <a:cs typeface="Microsoft Sans Serif"/>
              </a:rPr>
              <a:t> </a:t>
            </a:r>
            <a:r>
              <a:rPr sz="1100" spc="-50" dirty="0">
                <a:latin typeface="Microsoft Sans Serif"/>
                <a:cs typeface="Microsoft Sans Serif"/>
              </a:rPr>
              <a:t>neural</a:t>
            </a:r>
            <a:r>
              <a:rPr sz="1100" spc="-45" dirty="0">
                <a:latin typeface="Microsoft Sans Serif"/>
                <a:cs typeface="Microsoft Sans Serif"/>
              </a:rPr>
              <a:t> </a:t>
            </a:r>
            <a:r>
              <a:rPr sz="1100" spc="-60" dirty="0">
                <a:latin typeface="Microsoft Sans Serif"/>
                <a:cs typeface="Microsoft Sans Serif"/>
              </a:rPr>
              <a:t>networks</a:t>
            </a:r>
            <a:r>
              <a:rPr sz="1100" spc="170" dirty="0">
                <a:latin typeface="Microsoft Sans Serif"/>
                <a:cs typeface="Microsoft Sans Serif"/>
              </a:rPr>
              <a:t> </a:t>
            </a:r>
            <a:r>
              <a:rPr sz="1100" spc="-30" dirty="0">
                <a:latin typeface="Microsoft Sans Serif"/>
                <a:cs typeface="Microsoft Sans Serif"/>
              </a:rPr>
              <a:t>(CNNs) </a:t>
            </a:r>
            <a:r>
              <a:rPr sz="1100" spc="-80" dirty="0">
                <a:latin typeface="Microsoft Sans Serif"/>
                <a:cs typeface="Microsoft Sans Serif"/>
              </a:rPr>
              <a:t>have</a:t>
            </a:r>
            <a:r>
              <a:rPr sz="1100" spc="130" dirty="0">
                <a:latin typeface="Microsoft Sans Serif"/>
                <a:cs typeface="Microsoft Sans Serif"/>
              </a:rPr>
              <a:t> </a:t>
            </a:r>
            <a:r>
              <a:rPr sz="1100" spc="-70" dirty="0">
                <a:latin typeface="Microsoft Sans Serif"/>
                <a:cs typeface="Microsoft Sans Serif"/>
              </a:rPr>
              <a:t>excelled</a:t>
            </a:r>
            <a:r>
              <a:rPr sz="1100" spc="15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at </a:t>
            </a:r>
            <a:r>
              <a:rPr sz="1100" spc="-75" dirty="0">
                <a:latin typeface="Microsoft Sans Serif"/>
                <a:cs typeface="Microsoft Sans Serif"/>
              </a:rPr>
              <a:t>several</a:t>
            </a:r>
            <a:r>
              <a:rPr sz="1100" spc="140" dirty="0">
                <a:latin typeface="Microsoft Sans Serif"/>
                <a:cs typeface="Microsoft Sans Serif"/>
              </a:rPr>
              <a:t> </a:t>
            </a:r>
            <a:r>
              <a:rPr sz="1100" spc="-45" dirty="0">
                <a:latin typeface="Microsoft Sans Serif"/>
                <a:cs typeface="Microsoft Sans Serif"/>
              </a:rPr>
              <a:t>image-improving</a:t>
            </a:r>
            <a:r>
              <a:rPr sz="1100" spc="204" dirty="0">
                <a:latin typeface="Microsoft Sans Serif"/>
                <a:cs typeface="Microsoft Sans Serif"/>
              </a:rPr>
              <a:t> </a:t>
            </a:r>
            <a:r>
              <a:rPr sz="1100" spc="-50" dirty="0">
                <a:latin typeface="Microsoft Sans Serif"/>
                <a:cs typeface="Microsoft Sans Serif"/>
              </a:rPr>
              <a:t>tasks.</a:t>
            </a:r>
            <a:r>
              <a:rPr sz="1100" spc="190" dirty="0">
                <a:latin typeface="Microsoft Sans Serif"/>
                <a:cs typeface="Microsoft Sans Serif"/>
              </a:rPr>
              <a:t> </a:t>
            </a:r>
            <a:r>
              <a:rPr sz="1100" spc="-40" dirty="0">
                <a:latin typeface="Microsoft Sans Serif"/>
                <a:cs typeface="Microsoft Sans Serif"/>
              </a:rPr>
              <a:t>The </a:t>
            </a:r>
            <a:r>
              <a:rPr sz="1100" spc="-35" dirty="0">
                <a:latin typeface="Microsoft Sans Serif"/>
                <a:cs typeface="Microsoft Sans Serif"/>
              </a:rPr>
              <a:t> </a:t>
            </a:r>
            <a:r>
              <a:rPr sz="1100" spc="-55" dirty="0">
                <a:latin typeface="Microsoft Sans Serif"/>
                <a:cs typeface="Microsoft Sans Serif"/>
              </a:rPr>
              <a:t>goal</a:t>
            </a:r>
            <a:r>
              <a:rPr sz="1100" spc="180" dirty="0">
                <a:latin typeface="Microsoft Sans Serif"/>
                <a:cs typeface="Microsoft Sans Serif"/>
              </a:rPr>
              <a:t> </a:t>
            </a:r>
            <a:r>
              <a:rPr sz="1100" spc="-20" dirty="0">
                <a:latin typeface="Microsoft Sans Serif"/>
                <a:cs typeface="Microsoft Sans Serif"/>
              </a:rPr>
              <a:t>of </a:t>
            </a:r>
            <a:r>
              <a:rPr sz="1100" spc="-65" dirty="0">
                <a:latin typeface="Microsoft Sans Serif"/>
                <a:cs typeface="Microsoft Sans Serif"/>
              </a:rPr>
              <a:t>image</a:t>
            </a:r>
            <a:r>
              <a:rPr sz="1100" spc="160" dirty="0">
                <a:latin typeface="Microsoft Sans Serif"/>
                <a:cs typeface="Microsoft Sans Serif"/>
              </a:rPr>
              <a:t> </a:t>
            </a:r>
            <a:r>
              <a:rPr sz="1100" spc="-65" dirty="0">
                <a:latin typeface="Microsoft Sans Serif"/>
                <a:cs typeface="Microsoft Sans Serif"/>
              </a:rPr>
              <a:t>enhancement</a:t>
            </a:r>
            <a:r>
              <a:rPr sz="1100" spc="165" dirty="0">
                <a:latin typeface="Microsoft Sans Serif"/>
                <a:cs typeface="Microsoft Sans Serif"/>
              </a:rPr>
              <a:t> </a:t>
            </a:r>
            <a:r>
              <a:rPr sz="1100" spc="-65" dirty="0">
                <a:latin typeface="Microsoft Sans Serif"/>
                <a:cs typeface="Microsoft Sans Serif"/>
              </a:rPr>
              <a:t>is</a:t>
            </a:r>
            <a:r>
              <a:rPr sz="1100" spc="160" dirty="0">
                <a:latin typeface="Microsoft Sans Serif"/>
                <a:cs typeface="Microsoft Sans Serif"/>
              </a:rPr>
              <a:t> </a:t>
            </a:r>
            <a:r>
              <a:rPr sz="1100" spc="10" dirty="0">
                <a:latin typeface="Microsoft Sans Serif"/>
                <a:cs typeface="Microsoft Sans Serif"/>
              </a:rPr>
              <a:t>to </a:t>
            </a:r>
            <a:r>
              <a:rPr sz="1100" spc="-70" dirty="0">
                <a:latin typeface="Microsoft Sans Serif"/>
                <a:cs typeface="Microsoft Sans Serif"/>
              </a:rPr>
              <a:t>raise</a:t>
            </a:r>
            <a:r>
              <a:rPr sz="1100" spc="155" dirty="0">
                <a:latin typeface="Microsoft Sans Serif"/>
                <a:cs typeface="Microsoft Sans Serif"/>
              </a:rPr>
              <a:t> </a:t>
            </a:r>
            <a:r>
              <a:rPr sz="1100" spc="-30" dirty="0">
                <a:latin typeface="Microsoft Sans Serif"/>
                <a:cs typeface="Microsoft Sans Serif"/>
              </a:rPr>
              <a:t>the </a:t>
            </a:r>
            <a:r>
              <a:rPr sz="1100" spc="-50" dirty="0">
                <a:latin typeface="Microsoft Sans Serif"/>
                <a:cs typeface="Microsoft Sans Serif"/>
              </a:rPr>
              <a:t>standard </a:t>
            </a:r>
            <a:r>
              <a:rPr sz="1100" spc="-20" dirty="0">
                <a:latin typeface="Microsoft Sans Serif"/>
                <a:cs typeface="Microsoft Sans Serif"/>
              </a:rPr>
              <a:t>of </a:t>
            </a:r>
            <a:r>
              <a:rPr sz="1100" spc="-70" dirty="0">
                <a:latin typeface="Microsoft Sans Serif"/>
                <a:cs typeface="Microsoft Sans Serif"/>
              </a:rPr>
              <a:t>an</a:t>
            </a:r>
            <a:r>
              <a:rPr sz="1100" spc="150" dirty="0">
                <a:latin typeface="Microsoft Sans Serif"/>
                <a:cs typeface="Microsoft Sans Serif"/>
              </a:rPr>
              <a:t> </a:t>
            </a:r>
            <a:r>
              <a:rPr sz="1100" spc="-65" dirty="0">
                <a:latin typeface="Microsoft Sans Serif"/>
                <a:cs typeface="Microsoft Sans Serif"/>
              </a:rPr>
              <a:t>image</a:t>
            </a:r>
            <a:r>
              <a:rPr sz="1100" spc="165" dirty="0">
                <a:latin typeface="Microsoft Sans Serif"/>
                <a:cs typeface="Microsoft Sans Serif"/>
              </a:rPr>
              <a:t> </a:t>
            </a:r>
            <a:r>
              <a:rPr sz="1100" spc="-65" dirty="0">
                <a:latin typeface="Microsoft Sans Serif"/>
                <a:cs typeface="Microsoft Sans Serif"/>
              </a:rPr>
              <a:t>by</a:t>
            </a:r>
            <a:r>
              <a:rPr sz="1100" spc="160" dirty="0">
                <a:latin typeface="Microsoft Sans Serif"/>
                <a:cs typeface="Microsoft Sans Serif"/>
              </a:rPr>
              <a:t> </a:t>
            </a:r>
            <a:r>
              <a:rPr sz="1100" spc="-45" dirty="0">
                <a:latin typeface="Microsoft Sans Serif"/>
                <a:cs typeface="Microsoft Sans Serif"/>
              </a:rPr>
              <a:t>making </a:t>
            </a:r>
            <a:r>
              <a:rPr sz="1100" spc="45" dirty="0">
                <a:latin typeface="Microsoft Sans Serif"/>
                <a:cs typeface="Microsoft Sans Serif"/>
              </a:rPr>
              <a:t>it </a:t>
            </a:r>
            <a:r>
              <a:rPr sz="1100" spc="-70" dirty="0">
                <a:latin typeface="Microsoft Sans Serif"/>
                <a:cs typeface="Microsoft Sans Serif"/>
              </a:rPr>
              <a:t>more </a:t>
            </a:r>
            <a:r>
              <a:rPr sz="1100" spc="-65" dirty="0">
                <a:latin typeface="Microsoft Sans Serif"/>
                <a:cs typeface="Microsoft Sans Serif"/>
              </a:rPr>
              <a:t> </a:t>
            </a:r>
            <a:r>
              <a:rPr sz="1100" spc="-45" dirty="0">
                <a:latin typeface="Microsoft Sans Serif"/>
                <a:cs typeface="Microsoft Sans Serif"/>
              </a:rPr>
              <a:t>aesthetically</a:t>
            </a:r>
            <a:r>
              <a:rPr sz="1100" spc="-40" dirty="0">
                <a:latin typeface="Microsoft Sans Serif"/>
                <a:cs typeface="Microsoft Sans Serif"/>
              </a:rPr>
              <a:t> </a:t>
            </a:r>
            <a:r>
              <a:rPr sz="1100" spc="-60" dirty="0">
                <a:latin typeface="Microsoft Sans Serif"/>
                <a:cs typeface="Microsoft Sans Serif"/>
              </a:rPr>
              <a:t>pleasing,</a:t>
            </a:r>
            <a:r>
              <a:rPr sz="1100" spc="-55" dirty="0">
                <a:latin typeface="Microsoft Sans Serif"/>
                <a:cs typeface="Microsoft Sans Serif"/>
              </a:rPr>
              <a:t> </a:t>
            </a:r>
            <a:r>
              <a:rPr sz="1100" spc="-80" dirty="0">
                <a:latin typeface="Microsoft Sans Serif"/>
                <a:cs typeface="Microsoft Sans Serif"/>
              </a:rPr>
              <a:t>easier</a:t>
            </a:r>
            <a:r>
              <a:rPr sz="1100" spc="-75" dirty="0">
                <a:latin typeface="Microsoft Sans Serif"/>
                <a:cs typeface="Microsoft Sans Serif"/>
              </a:rPr>
              <a:t> </a:t>
            </a:r>
            <a:r>
              <a:rPr sz="1100" spc="10" dirty="0">
                <a:latin typeface="Microsoft Sans Serif"/>
                <a:cs typeface="Microsoft Sans Serif"/>
              </a:rPr>
              <a:t>to </a:t>
            </a:r>
            <a:r>
              <a:rPr sz="1100" spc="-50" dirty="0">
                <a:latin typeface="Microsoft Sans Serif"/>
                <a:cs typeface="Microsoft Sans Serif"/>
              </a:rPr>
              <a:t>understand,</a:t>
            </a:r>
            <a:r>
              <a:rPr sz="1100" spc="-45" dirty="0">
                <a:latin typeface="Microsoft Sans Serif"/>
                <a:cs typeface="Microsoft Sans Serif"/>
              </a:rPr>
              <a:t> </a:t>
            </a:r>
            <a:r>
              <a:rPr sz="1100" spc="-50" dirty="0">
                <a:latin typeface="Microsoft Sans Serif"/>
                <a:cs typeface="Microsoft Sans Serif"/>
              </a:rPr>
              <a:t>or</a:t>
            </a:r>
            <a:r>
              <a:rPr sz="1100" spc="-45" dirty="0">
                <a:latin typeface="Microsoft Sans Serif"/>
                <a:cs typeface="Microsoft Sans Serif"/>
              </a:rPr>
              <a:t> </a:t>
            </a:r>
            <a:r>
              <a:rPr sz="1100" spc="-70" dirty="0">
                <a:latin typeface="Microsoft Sans Serif"/>
                <a:cs typeface="Microsoft Sans Serif"/>
              </a:rPr>
              <a:t>more</a:t>
            </a:r>
            <a:r>
              <a:rPr sz="1100" spc="-65" dirty="0">
                <a:latin typeface="Microsoft Sans Serif"/>
                <a:cs typeface="Microsoft Sans Serif"/>
              </a:rPr>
              <a:t> </a:t>
            </a:r>
            <a:r>
              <a:rPr sz="1100" spc="-45" dirty="0">
                <a:latin typeface="Microsoft Sans Serif"/>
                <a:cs typeface="Microsoft Sans Serif"/>
              </a:rPr>
              <a:t>suitable</a:t>
            </a:r>
            <a:r>
              <a:rPr sz="1100" spc="-40" dirty="0">
                <a:latin typeface="Microsoft Sans Serif"/>
                <a:cs typeface="Microsoft Sans Serif"/>
              </a:rPr>
              <a:t> </a:t>
            </a:r>
            <a:r>
              <a:rPr sz="1100" spc="-25" dirty="0">
                <a:latin typeface="Microsoft Sans Serif"/>
                <a:cs typeface="Microsoft Sans Serif"/>
              </a:rPr>
              <a:t>for </a:t>
            </a:r>
            <a:r>
              <a:rPr sz="1100" spc="-90" dirty="0">
                <a:latin typeface="Microsoft Sans Serif"/>
                <a:cs typeface="Microsoft Sans Serif"/>
              </a:rPr>
              <a:t>a</a:t>
            </a:r>
            <a:r>
              <a:rPr sz="1100" spc="-85" dirty="0">
                <a:latin typeface="Microsoft Sans Serif"/>
                <a:cs typeface="Microsoft Sans Serif"/>
              </a:rPr>
              <a:t> </a:t>
            </a:r>
            <a:r>
              <a:rPr sz="1100" spc="-60" dirty="0">
                <a:latin typeface="Microsoft Sans Serif"/>
                <a:cs typeface="Microsoft Sans Serif"/>
              </a:rPr>
              <a:t>given</a:t>
            </a:r>
            <a:r>
              <a:rPr sz="1100" spc="-55" dirty="0">
                <a:latin typeface="Microsoft Sans Serif"/>
                <a:cs typeface="Microsoft Sans Serif"/>
              </a:rPr>
              <a:t> </a:t>
            </a:r>
            <a:r>
              <a:rPr sz="1100" spc="-30" dirty="0">
                <a:latin typeface="Microsoft Sans Serif"/>
                <a:cs typeface="Microsoft Sans Serif"/>
              </a:rPr>
              <a:t>application.</a:t>
            </a:r>
            <a:r>
              <a:rPr sz="1100" spc="229" dirty="0">
                <a:latin typeface="Microsoft Sans Serif"/>
                <a:cs typeface="Microsoft Sans Serif"/>
              </a:rPr>
              <a:t> </a:t>
            </a:r>
            <a:r>
              <a:rPr sz="1100" spc="-90" dirty="0">
                <a:latin typeface="Microsoft Sans Serif"/>
                <a:cs typeface="Microsoft Sans Serif"/>
              </a:rPr>
              <a:t>Because </a:t>
            </a:r>
            <a:r>
              <a:rPr sz="1100" spc="-85" dirty="0">
                <a:latin typeface="Microsoft Sans Serif"/>
                <a:cs typeface="Microsoft Sans Serif"/>
              </a:rPr>
              <a:t> </a:t>
            </a:r>
            <a:r>
              <a:rPr sz="1100" spc="-75" dirty="0">
                <a:latin typeface="Microsoft Sans Serif"/>
                <a:cs typeface="Microsoft Sans Serif"/>
              </a:rPr>
              <a:t>CNNs</a:t>
            </a:r>
            <a:r>
              <a:rPr sz="1100" spc="60" dirty="0">
                <a:latin typeface="Microsoft Sans Serif"/>
                <a:cs typeface="Microsoft Sans Serif"/>
              </a:rPr>
              <a:t> </a:t>
            </a:r>
            <a:r>
              <a:rPr sz="1100" spc="-80" dirty="0">
                <a:latin typeface="Microsoft Sans Serif"/>
                <a:cs typeface="Microsoft Sans Serif"/>
              </a:rPr>
              <a:t>are</a:t>
            </a:r>
            <a:r>
              <a:rPr sz="1100" spc="65" dirty="0">
                <a:latin typeface="Microsoft Sans Serif"/>
                <a:cs typeface="Microsoft Sans Serif"/>
              </a:rPr>
              <a:t> </a:t>
            </a:r>
            <a:r>
              <a:rPr sz="1100" spc="-45" dirty="0">
                <a:latin typeface="Microsoft Sans Serif"/>
                <a:cs typeface="Microsoft Sans Serif"/>
              </a:rPr>
              <a:t>skilled</a:t>
            </a:r>
            <a:r>
              <a:rPr sz="1100" spc="5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at</a:t>
            </a:r>
            <a:r>
              <a:rPr sz="1100" spc="65" dirty="0">
                <a:latin typeface="Microsoft Sans Serif"/>
                <a:cs typeface="Microsoft Sans Serif"/>
              </a:rPr>
              <a:t> </a:t>
            </a:r>
            <a:r>
              <a:rPr sz="1100" spc="-50" dirty="0">
                <a:latin typeface="Microsoft Sans Serif"/>
                <a:cs typeface="Microsoft Sans Serif"/>
              </a:rPr>
              <a:t>learning</a:t>
            </a:r>
            <a:r>
              <a:rPr sz="1100" spc="65" dirty="0">
                <a:latin typeface="Microsoft Sans Serif"/>
                <a:cs typeface="Microsoft Sans Serif"/>
              </a:rPr>
              <a:t> </a:t>
            </a:r>
            <a:r>
              <a:rPr sz="1100" spc="-15" dirty="0">
                <a:latin typeface="Microsoft Sans Serif"/>
                <a:cs typeface="Microsoft Sans Serif"/>
              </a:rPr>
              <a:t>intricate</a:t>
            </a:r>
            <a:r>
              <a:rPr sz="1100" spc="60" dirty="0">
                <a:latin typeface="Microsoft Sans Serif"/>
                <a:cs typeface="Microsoft Sans Serif"/>
              </a:rPr>
              <a:t> </a:t>
            </a:r>
            <a:r>
              <a:rPr sz="1100" spc="-35" dirty="0">
                <a:latin typeface="Microsoft Sans Serif"/>
                <a:cs typeface="Microsoft Sans Serif"/>
              </a:rPr>
              <a:t>patterns</a:t>
            </a:r>
            <a:r>
              <a:rPr sz="1100" spc="65" dirty="0">
                <a:latin typeface="Microsoft Sans Serif"/>
                <a:cs typeface="Microsoft Sans Serif"/>
              </a:rPr>
              <a:t> </a:t>
            </a:r>
            <a:r>
              <a:rPr sz="1100" spc="-65" dirty="0">
                <a:latin typeface="Microsoft Sans Serif"/>
                <a:cs typeface="Microsoft Sans Serif"/>
              </a:rPr>
              <a:t>and</a:t>
            </a:r>
            <a:r>
              <a:rPr sz="1100" spc="60" dirty="0">
                <a:latin typeface="Microsoft Sans Serif"/>
                <a:cs typeface="Microsoft Sans Serif"/>
              </a:rPr>
              <a:t> </a:t>
            </a:r>
            <a:r>
              <a:rPr sz="1100" spc="-45" dirty="0">
                <a:latin typeface="Microsoft Sans Serif"/>
                <a:cs typeface="Microsoft Sans Serif"/>
              </a:rPr>
              <a:t>characteristics</a:t>
            </a:r>
            <a:r>
              <a:rPr sz="1100" spc="65" dirty="0">
                <a:latin typeface="Microsoft Sans Serif"/>
                <a:cs typeface="Microsoft Sans Serif"/>
              </a:rPr>
              <a:t> </a:t>
            </a:r>
            <a:r>
              <a:rPr sz="1100" spc="-25" dirty="0">
                <a:latin typeface="Microsoft Sans Serif"/>
                <a:cs typeface="Microsoft Sans Serif"/>
              </a:rPr>
              <a:t>from</a:t>
            </a:r>
            <a:r>
              <a:rPr sz="1100" spc="60" dirty="0">
                <a:latin typeface="Microsoft Sans Serif"/>
                <a:cs typeface="Microsoft Sans Serif"/>
              </a:rPr>
              <a:t> </a:t>
            </a:r>
            <a:r>
              <a:rPr sz="1100" spc="-75" dirty="0">
                <a:latin typeface="Microsoft Sans Serif"/>
                <a:cs typeface="Microsoft Sans Serif"/>
              </a:rPr>
              <a:t>huge</a:t>
            </a:r>
            <a:r>
              <a:rPr sz="1100" spc="60" dirty="0">
                <a:latin typeface="Microsoft Sans Serif"/>
                <a:cs typeface="Microsoft Sans Serif"/>
              </a:rPr>
              <a:t> </a:t>
            </a:r>
            <a:r>
              <a:rPr sz="1100" spc="-50" dirty="0">
                <a:latin typeface="Microsoft Sans Serif"/>
                <a:cs typeface="Microsoft Sans Serif"/>
              </a:rPr>
              <a:t>datasets,</a:t>
            </a:r>
            <a:r>
              <a:rPr sz="1100" spc="65" dirty="0">
                <a:latin typeface="Microsoft Sans Serif"/>
                <a:cs typeface="Microsoft Sans Serif"/>
              </a:rPr>
              <a:t> </a:t>
            </a:r>
            <a:r>
              <a:rPr sz="1100" spc="-35" dirty="0">
                <a:latin typeface="Microsoft Sans Serif"/>
                <a:cs typeface="Microsoft Sans Serif"/>
              </a:rPr>
              <a:t>they</a:t>
            </a:r>
            <a:r>
              <a:rPr sz="1100" spc="60" dirty="0">
                <a:latin typeface="Microsoft Sans Serif"/>
                <a:cs typeface="Microsoft Sans Serif"/>
              </a:rPr>
              <a:t> </a:t>
            </a:r>
            <a:r>
              <a:rPr sz="1100" spc="-70" dirty="0">
                <a:latin typeface="Microsoft Sans Serif"/>
                <a:cs typeface="Microsoft Sans Serif"/>
              </a:rPr>
              <a:t>can </a:t>
            </a:r>
            <a:r>
              <a:rPr sz="1100" spc="-280" dirty="0">
                <a:latin typeface="Microsoft Sans Serif"/>
                <a:cs typeface="Microsoft Sans Serif"/>
              </a:rPr>
              <a:t> </a:t>
            </a:r>
            <a:r>
              <a:rPr sz="1100" spc="-75" dirty="0">
                <a:latin typeface="Microsoft Sans Serif"/>
                <a:cs typeface="Microsoft Sans Serif"/>
              </a:rPr>
              <a:t>be</a:t>
            </a:r>
            <a:r>
              <a:rPr sz="1100" spc="70" dirty="0">
                <a:latin typeface="Microsoft Sans Serif"/>
                <a:cs typeface="Microsoft Sans Serif"/>
              </a:rPr>
              <a:t> </a:t>
            </a:r>
            <a:r>
              <a:rPr sz="1100" spc="-90" dirty="0">
                <a:latin typeface="Microsoft Sans Serif"/>
                <a:cs typeface="Microsoft Sans Serif"/>
              </a:rPr>
              <a:t>used</a:t>
            </a:r>
            <a:r>
              <a:rPr sz="1100" spc="70" dirty="0">
                <a:latin typeface="Microsoft Sans Serif"/>
                <a:cs typeface="Microsoft Sans Serif"/>
              </a:rPr>
              <a:t> </a:t>
            </a:r>
            <a:r>
              <a:rPr sz="1100" spc="-25" dirty="0">
                <a:latin typeface="Microsoft Sans Serif"/>
                <a:cs typeface="Microsoft Sans Serif"/>
              </a:rPr>
              <a:t>for</a:t>
            </a:r>
            <a:r>
              <a:rPr sz="1100" spc="70" dirty="0">
                <a:latin typeface="Microsoft Sans Serif"/>
                <a:cs typeface="Microsoft Sans Serif"/>
              </a:rPr>
              <a:t> </a:t>
            </a:r>
            <a:r>
              <a:rPr sz="1100" spc="-60" dirty="0">
                <a:latin typeface="Microsoft Sans Serif"/>
                <a:cs typeface="Microsoft Sans Serif"/>
              </a:rPr>
              <a:t>image-enhancing</a:t>
            </a:r>
            <a:r>
              <a:rPr sz="1100" spc="70" dirty="0">
                <a:latin typeface="Microsoft Sans Serif"/>
                <a:cs typeface="Microsoft Sans Serif"/>
              </a:rPr>
              <a:t> </a:t>
            </a:r>
            <a:r>
              <a:rPr sz="1100" spc="-40" dirty="0">
                <a:latin typeface="Microsoft Sans Serif"/>
                <a:cs typeface="Microsoft Sans Serif"/>
              </a:rPr>
              <a:t>applications.</a:t>
            </a:r>
            <a:endParaRPr sz="1100">
              <a:latin typeface="Microsoft Sans Serif"/>
              <a:cs typeface="Microsoft Sans Serif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113874"/>
            <a:ext cx="5760085" cy="126364"/>
            <a:chOff x="0" y="3113874"/>
            <a:chExt cx="5760085" cy="126364"/>
          </a:xfrm>
        </p:grpSpPr>
        <p:sp>
          <p:nvSpPr>
            <p:cNvPr id="9" name="object 9"/>
            <p:cNvSpPr/>
            <p:nvPr/>
          </p:nvSpPr>
          <p:spPr>
            <a:xfrm>
              <a:off x="0" y="3113874"/>
              <a:ext cx="518795" cy="126364"/>
            </a:xfrm>
            <a:custGeom>
              <a:avLst/>
              <a:gdLst/>
              <a:ahLst/>
              <a:cxnLst/>
              <a:rect l="l" t="t" r="r" b="b"/>
              <a:pathLst>
                <a:path w="518795" h="126364">
                  <a:moveTo>
                    <a:pt x="51837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518375" y="126123"/>
                  </a:lnTo>
                  <a:lnTo>
                    <a:pt x="518375" y="0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7204" y="3113874"/>
              <a:ext cx="1383030" cy="126364"/>
            </a:xfrm>
            <a:custGeom>
              <a:avLst/>
              <a:gdLst/>
              <a:ahLst/>
              <a:cxnLst/>
              <a:rect l="l" t="t" r="r" b="b"/>
              <a:pathLst>
                <a:path w="1383030" h="126364">
                  <a:moveTo>
                    <a:pt x="1382433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1382433" y="126123"/>
                  </a:lnTo>
                  <a:lnTo>
                    <a:pt x="1382433" y="0"/>
                  </a:lnTo>
                  <a:close/>
                </a:path>
              </a:pathLst>
            </a:custGeom>
            <a:solidFill>
              <a:srgbClr val="0000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58467" y="3113874"/>
              <a:ext cx="3801745" cy="126364"/>
            </a:xfrm>
            <a:custGeom>
              <a:avLst/>
              <a:gdLst/>
              <a:ahLst/>
              <a:cxnLst/>
              <a:rect l="l" t="t" r="r" b="b"/>
              <a:pathLst>
                <a:path w="3801745" h="126364">
                  <a:moveTo>
                    <a:pt x="0" y="126123"/>
                  </a:moveTo>
                  <a:lnTo>
                    <a:pt x="3801529" y="126123"/>
                  </a:lnTo>
                  <a:lnTo>
                    <a:pt x="3801529" y="0"/>
                  </a:lnTo>
                  <a:lnTo>
                    <a:pt x="0" y="0"/>
                  </a:lnTo>
                  <a:lnTo>
                    <a:pt x="0" y="126123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25" dirty="0"/>
              <a:t>28</a:t>
            </a:fld>
            <a:r>
              <a:rPr spc="25" dirty="0"/>
              <a:t>/35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35" dirty="0"/>
              <a:t>Shaon</a:t>
            </a:r>
            <a:r>
              <a:rPr spc="25" dirty="0"/>
              <a:t> </a:t>
            </a:r>
            <a:r>
              <a:rPr spc="-15" dirty="0"/>
              <a:t>Kumer</a:t>
            </a:r>
            <a:r>
              <a:rPr spc="30" dirty="0"/>
              <a:t> </a:t>
            </a:r>
            <a:r>
              <a:rPr spc="-20" dirty="0"/>
              <a:t>Paul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446183" y="3128943"/>
            <a:ext cx="11658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-15" dirty="0">
                <a:solidFill>
                  <a:srgbClr val="0000FF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Underwater</a:t>
            </a:r>
            <a:r>
              <a:rPr sz="600" b="1" spc="30" dirty="0">
                <a:solidFill>
                  <a:srgbClr val="0000FF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15" dirty="0">
                <a:solidFill>
                  <a:srgbClr val="0000FF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</a:t>
            </a:r>
            <a:r>
              <a:rPr sz="600" b="1" spc="35" dirty="0">
                <a:solidFill>
                  <a:srgbClr val="0000FF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2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Enhancement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18309" y="3586"/>
            <a:ext cx="70548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</a:t>
            </a:r>
            <a:r>
              <a:rPr sz="600" b="1" spc="-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</a:t>
            </a:r>
            <a:r>
              <a:rPr sz="600" b="1" spc="-4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osed</a:t>
            </a:r>
            <a:r>
              <a:rPr sz="600" b="1" spc="5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2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</a:t>
            </a:r>
            <a:r>
              <a:rPr sz="600" b="1" spc="-4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</a:t>
            </a:r>
            <a:r>
              <a:rPr sz="600" b="1" spc="-3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roach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30530"/>
            <a:chOff x="0" y="0"/>
            <a:chExt cx="5760085" cy="430530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9380"/>
            </a:xfrm>
            <a:custGeom>
              <a:avLst/>
              <a:gdLst/>
              <a:ahLst/>
              <a:cxnLst/>
              <a:rect l="l" t="t" r="r" b="b"/>
              <a:pathLst>
                <a:path w="2880360" h="119380">
                  <a:moveTo>
                    <a:pt x="0" y="119083"/>
                  </a:moveTo>
                  <a:lnTo>
                    <a:pt x="2880004" y="119083"/>
                  </a:lnTo>
                  <a:lnTo>
                    <a:pt x="2880004" y="0"/>
                  </a:lnTo>
                  <a:lnTo>
                    <a:pt x="0" y="0"/>
                  </a:lnTo>
                  <a:lnTo>
                    <a:pt x="0" y="119083"/>
                  </a:lnTo>
                  <a:close/>
                </a:path>
              </a:pathLst>
            </a:custGeom>
            <a:solidFill>
              <a:srgbClr val="0000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083"/>
              <a:ext cx="5760073" cy="31125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4762" y="116507"/>
            <a:ext cx="147574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40" dirty="0">
                <a:solidFill>
                  <a:srgbClr val="FFFFFF"/>
                </a:solidFill>
                <a:latin typeface="Tahoma"/>
                <a:cs typeface="Tahoma"/>
              </a:rPr>
              <a:t>Proposed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FFFFFF"/>
                </a:solidFill>
                <a:latin typeface="Tahoma"/>
                <a:cs typeface="Tahoma"/>
              </a:rPr>
              <a:t>Approach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87892" y="1385643"/>
            <a:ext cx="138493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b="1" spc="-60" dirty="0">
                <a:latin typeface="Arial"/>
                <a:cs typeface="Arial"/>
              </a:rPr>
              <a:t>Proposed</a:t>
            </a:r>
            <a:r>
              <a:rPr sz="1200" b="1" spc="50" dirty="0">
                <a:latin typeface="Arial"/>
                <a:cs typeface="Arial"/>
              </a:rPr>
              <a:t> </a:t>
            </a:r>
            <a:r>
              <a:rPr sz="1200" b="1" spc="-55" dirty="0">
                <a:latin typeface="Arial"/>
                <a:cs typeface="Arial"/>
              </a:rPr>
              <a:t>Approach</a:t>
            </a:r>
            <a:endParaRPr sz="1200" dirty="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113874"/>
            <a:ext cx="5760085" cy="126364"/>
            <a:chOff x="0" y="3113874"/>
            <a:chExt cx="5760085" cy="126364"/>
          </a:xfrm>
        </p:grpSpPr>
        <p:sp>
          <p:nvSpPr>
            <p:cNvPr id="9" name="object 9"/>
            <p:cNvSpPr/>
            <p:nvPr/>
          </p:nvSpPr>
          <p:spPr>
            <a:xfrm>
              <a:off x="0" y="3113874"/>
              <a:ext cx="518795" cy="126364"/>
            </a:xfrm>
            <a:custGeom>
              <a:avLst/>
              <a:gdLst/>
              <a:ahLst/>
              <a:cxnLst/>
              <a:rect l="l" t="t" r="r" b="b"/>
              <a:pathLst>
                <a:path w="518795" h="126364">
                  <a:moveTo>
                    <a:pt x="51837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518375" y="126123"/>
                  </a:lnTo>
                  <a:lnTo>
                    <a:pt x="518375" y="0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7204" y="3113874"/>
              <a:ext cx="1383030" cy="126364"/>
            </a:xfrm>
            <a:custGeom>
              <a:avLst/>
              <a:gdLst/>
              <a:ahLst/>
              <a:cxnLst/>
              <a:rect l="l" t="t" r="r" b="b"/>
              <a:pathLst>
                <a:path w="1383030" h="126364">
                  <a:moveTo>
                    <a:pt x="1382433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1382433" y="126123"/>
                  </a:lnTo>
                  <a:lnTo>
                    <a:pt x="1382433" y="0"/>
                  </a:lnTo>
                  <a:close/>
                </a:path>
              </a:pathLst>
            </a:custGeom>
            <a:solidFill>
              <a:srgbClr val="0000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58467" y="3113874"/>
              <a:ext cx="3801745" cy="126364"/>
            </a:xfrm>
            <a:custGeom>
              <a:avLst/>
              <a:gdLst/>
              <a:ahLst/>
              <a:cxnLst/>
              <a:rect l="l" t="t" r="r" b="b"/>
              <a:pathLst>
                <a:path w="3801745" h="126364">
                  <a:moveTo>
                    <a:pt x="0" y="126123"/>
                  </a:moveTo>
                  <a:lnTo>
                    <a:pt x="3801529" y="126123"/>
                  </a:lnTo>
                  <a:lnTo>
                    <a:pt x="3801529" y="0"/>
                  </a:lnTo>
                  <a:lnTo>
                    <a:pt x="0" y="0"/>
                  </a:lnTo>
                  <a:lnTo>
                    <a:pt x="0" y="126123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25" dirty="0"/>
              <a:t>29</a:t>
            </a:fld>
            <a:r>
              <a:rPr spc="25" dirty="0"/>
              <a:t>/35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35" dirty="0"/>
              <a:t>Shaon</a:t>
            </a:r>
            <a:r>
              <a:rPr spc="25" dirty="0"/>
              <a:t> </a:t>
            </a:r>
            <a:r>
              <a:rPr spc="-15" dirty="0"/>
              <a:t>Kumer</a:t>
            </a:r>
            <a:r>
              <a:rPr spc="30" dirty="0"/>
              <a:t> </a:t>
            </a:r>
            <a:r>
              <a:rPr spc="-20" dirty="0"/>
              <a:t>Paul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446183" y="3128943"/>
            <a:ext cx="11658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Underwater</a:t>
            </a:r>
            <a:r>
              <a:rPr sz="600" b="1" spc="30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</a:t>
            </a:r>
            <a:r>
              <a:rPr sz="600" b="1" spc="3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2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Enhancement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69934" y="3586"/>
            <a:ext cx="65341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25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lang="en-US" sz="600" b="1" spc="25" dirty="0">
                <a:solidFill>
                  <a:schemeClr val="bg1"/>
                </a:solidFill>
                <a:latin typeface="Arial"/>
                <a:cs typeface="Arial"/>
              </a:rPr>
              <a:t>ntroduction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30530"/>
            <a:chOff x="0" y="0"/>
            <a:chExt cx="5760085" cy="430530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9380"/>
            </a:xfrm>
            <a:custGeom>
              <a:avLst/>
              <a:gdLst/>
              <a:ahLst/>
              <a:cxnLst/>
              <a:rect l="l" t="t" r="r" b="b"/>
              <a:pathLst>
                <a:path w="2880360" h="119380">
                  <a:moveTo>
                    <a:pt x="0" y="119083"/>
                  </a:moveTo>
                  <a:lnTo>
                    <a:pt x="2880004" y="119083"/>
                  </a:lnTo>
                  <a:lnTo>
                    <a:pt x="2880004" y="0"/>
                  </a:lnTo>
                  <a:lnTo>
                    <a:pt x="0" y="0"/>
                  </a:lnTo>
                  <a:lnTo>
                    <a:pt x="0" y="119083"/>
                  </a:lnTo>
                  <a:close/>
                </a:path>
              </a:pathLst>
            </a:custGeom>
            <a:solidFill>
              <a:srgbClr val="0000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9083"/>
              <a:ext cx="5760073" cy="31125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4762" y="116507"/>
            <a:ext cx="135763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0" dirty="0"/>
              <a:t>I</a:t>
            </a:r>
            <a:r>
              <a:rPr lang="en-US" spc="30" dirty="0"/>
              <a:t>ntroduction</a:t>
            </a:r>
            <a:endParaRPr spc="30" dirty="0"/>
          </a:p>
        </p:txBody>
      </p:sp>
      <p:sp>
        <p:nvSpPr>
          <p:cNvPr id="7" name="object 7"/>
          <p:cNvSpPr txBox="1"/>
          <p:nvPr/>
        </p:nvSpPr>
        <p:spPr>
          <a:xfrm>
            <a:off x="92544" y="661757"/>
            <a:ext cx="5609756" cy="944682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200" spc="-50" dirty="0">
                <a:latin typeface="Microsoft Sans Serif"/>
                <a:cs typeface="Microsoft Sans Serif"/>
              </a:rPr>
              <a:t>Underwater</a:t>
            </a:r>
            <a:r>
              <a:rPr sz="1200" spc="45" dirty="0">
                <a:latin typeface="Microsoft Sans Serif"/>
                <a:cs typeface="Microsoft Sans Serif"/>
              </a:rPr>
              <a:t> </a:t>
            </a:r>
            <a:r>
              <a:rPr sz="1200" spc="-65" dirty="0">
                <a:latin typeface="Microsoft Sans Serif"/>
                <a:cs typeface="Microsoft Sans Serif"/>
              </a:rPr>
              <a:t>image</a:t>
            </a:r>
            <a:r>
              <a:rPr sz="1200" spc="50" dirty="0">
                <a:latin typeface="Microsoft Sans Serif"/>
                <a:cs typeface="Microsoft Sans Serif"/>
              </a:rPr>
              <a:t> </a:t>
            </a:r>
            <a:r>
              <a:rPr sz="1200" spc="-65" dirty="0">
                <a:latin typeface="Microsoft Sans Serif"/>
                <a:cs typeface="Microsoft Sans Serif"/>
              </a:rPr>
              <a:t>enhancement</a:t>
            </a:r>
            <a:r>
              <a:rPr sz="1200" spc="45" dirty="0">
                <a:latin typeface="Microsoft Sans Serif"/>
                <a:cs typeface="Microsoft Sans Serif"/>
              </a:rPr>
              <a:t> </a:t>
            </a:r>
            <a:r>
              <a:rPr sz="1200" spc="-65" dirty="0">
                <a:latin typeface="Microsoft Sans Serif"/>
                <a:cs typeface="Microsoft Sans Serif"/>
              </a:rPr>
              <a:t>is</a:t>
            </a:r>
            <a:r>
              <a:rPr sz="1200" spc="45" dirty="0">
                <a:latin typeface="Microsoft Sans Serif"/>
                <a:cs typeface="Microsoft Sans Serif"/>
              </a:rPr>
              <a:t> </a:t>
            </a:r>
            <a:r>
              <a:rPr sz="1200" spc="-90" dirty="0">
                <a:latin typeface="Microsoft Sans Serif"/>
                <a:cs typeface="Microsoft Sans Serif"/>
              </a:rPr>
              <a:t>a</a:t>
            </a:r>
            <a:r>
              <a:rPr sz="1200" spc="50" dirty="0">
                <a:latin typeface="Microsoft Sans Serif"/>
                <a:cs typeface="Microsoft Sans Serif"/>
              </a:rPr>
              <a:t> </a:t>
            </a:r>
            <a:r>
              <a:rPr sz="1200" spc="-60" dirty="0">
                <a:latin typeface="Microsoft Sans Serif"/>
                <a:cs typeface="Microsoft Sans Serif"/>
              </a:rPr>
              <a:t>set</a:t>
            </a:r>
            <a:r>
              <a:rPr sz="1200" spc="40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of</a:t>
            </a:r>
            <a:r>
              <a:rPr sz="1200" spc="45" dirty="0">
                <a:latin typeface="Microsoft Sans Serif"/>
                <a:cs typeface="Microsoft Sans Serif"/>
              </a:rPr>
              <a:t> </a:t>
            </a:r>
            <a:r>
              <a:rPr sz="1200" spc="-60" dirty="0">
                <a:latin typeface="Microsoft Sans Serif"/>
                <a:cs typeface="Microsoft Sans Serif"/>
              </a:rPr>
              <a:t>techniques</a:t>
            </a:r>
            <a:r>
              <a:rPr sz="1200" spc="45" dirty="0">
                <a:latin typeface="Microsoft Sans Serif"/>
                <a:cs typeface="Microsoft Sans Serif"/>
              </a:rPr>
              <a:t> </a:t>
            </a:r>
            <a:r>
              <a:rPr sz="1200" spc="-65" dirty="0">
                <a:latin typeface="Microsoft Sans Serif"/>
                <a:cs typeface="Microsoft Sans Serif"/>
              </a:rPr>
              <a:t>and</a:t>
            </a:r>
            <a:r>
              <a:rPr sz="1200" spc="45" dirty="0">
                <a:latin typeface="Microsoft Sans Serif"/>
                <a:cs typeface="Microsoft Sans Serif"/>
              </a:rPr>
              <a:t> </a:t>
            </a:r>
            <a:r>
              <a:rPr sz="1200" spc="-95" dirty="0">
                <a:latin typeface="Microsoft Sans Serif"/>
                <a:cs typeface="Microsoft Sans Serif"/>
              </a:rPr>
              <a:t>processes</a:t>
            </a:r>
            <a:r>
              <a:rPr sz="1200" spc="45" dirty="0">
                <a:latin typeface="Microsoft Sans Serif"/>
                <a:cs typeface="Microsoft Sans Serif"/>
              </a:rPr>
              <a:t> </a:t>
            </a:r>
            <a:r>
              <a:rPr sz="1200" spc="10" dirty="0">
                <a:latin typeface="Microsoft Sans Serif"/>
                <a:cs typeface="Microsoft Sans Serif"/>
              </a:rPr>
              <a:t>to</a:t>
            </a:r>
            <a:r>
              <a:rPr sz="1200" spc="45" dirty="0">
                <a:latin typeface="Microsoft Sans Serif"/>
                <a:cs typeface="Microsoft Sans Serif"/>
              </a:rPr>
              <a:t> </a:t>
            </a:r>
            <a:r>
              <a:rPr sz="1200" spc="-55" dirty="0">
                <a:latin typeface="Microsoft Sans Serif"/>
                <a:cs typeface="Microsoft Sans Serif"/>
              </a:rPr>
              <a:t>improve</a:t>
            </a:r>
            <a:r>
              <a:rPr sz="1200" spc="45" dirty="0">
                <a:latin typeface="Microsoft Sans Serif"/>
                <a:cs typeface="Microsoft Sans Serif"/>
              </a:rPr>
              <a:t> </a:t>
            </a:r>
            <a:r>
              <a:rPr sz="1200" spc="-30" dirty="0">
                <a:latin typeface="Microsoft Sans Serif"/>
                <a:cs typeface="Microsoft Sans Serif"/>
              </a:rPr>
              <a:t>the</a:t>
            </a:r>
            <a:r>
              <a:rPr sz="1200" spc="45" dirty="0">
                <a:latin typeface="Microsoft Sans Serif"/>
                <a:cs typeface="Microsoft Sans Serif"/>
              </a:rPr>
              <a:t> </a:t>
            </a:r>
            <a:r>
              <a:rPr sz="1200" spc="-25" dirty="0">
                <a:latin typeface="Microsoft Sans Serif"/>
                <a:cs typeface="Microsoft Sans Serif"/>
              </a:rPr>
              <a:t>quality</a:t>
            </a:r>
            <a:r>
              <a:rPr sz="1200" spc="50" dirty="0">
                <a:latin typeface="Microsoft Sans Serif"/>
                <a:cs typeface="Microsoft Sans Serif"/>
              </a:rPr>
              <a:t> </a:t>
            </a:r>
            <a:r>
              <a:rPr sz="1200" spc="-65" dirty="0">
                <a:latin typeface="Microsoft Sans Serif"/>
                <a:cs typeface="Microsoft Sans Serif"/>
              </a:rPr>
              <a:t>and </a:t>
            </a:r>
            <a:r>
              <a:rPr sz="1200" spc="-280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visibility of </a:t>
            </a:r>
            <a:r>
              <a:rPr sz="1200" spc="-50" dirty="0">
                <a:latin typeface="Microsoft Sans Serif"/>
                <a:cs typeface="Microsoft Sans Serif"/>
              </a:rPr>
              <a:t>underwater</a:t>
            </a:r>
            <a:r>
              <a:rPr sz="1200" spc="-45" dirty="0">
                <a:latin typeface="Microsoft Sans Serif"/>
                <a:cs typeface="Microsoft Sans Serif"/>
              </a:rPr>
              <a:t> </a:t>
            </a:r>
            <a:r>
              <a:rPr sz="1200" spc="-70" dirty="0">
                <a:latin typeface="Microsoft Sans Serif"/>
                <a:cs typeface="Microsoft Sans Serif"/>
              </a:rPr>
              <a:t>images.</a:t>
            </a:r>
            <a:r>
              <a:rPr sz="1200" spc="-65" dirty="0">
                <a:latin typeface="Microsoft Sans Serif"/>
                <a:cs typeface="Microsoft Sans Serif"/>
              </a:rPr>
              <a:t> </a:t>
            </a:r>
            <a:r>
              <a:rPr sz="1200" spc="-35" dirty="0">
                <a:latin typeface="Microsoft Sans Serif"/>
                <a:cs typeface="Microsoft Sans Serif"/>
              </a:rPr>
              <a:t>Water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-25" dirty="0">
                <a:latin typeface="Microsoft Sans Serif"/>
                <a:cs typeface="Microsoft Sans Serif"/>
              </a:rPr>
              <a:t>naturally </a:t>
            </a:r>
            <a:r>
              <a:rPr sz="1200" spc="-50" dirty="0">
                <a:latin typeface="Microsoft Sans Serif"/>
                <a:cs typeface="Microsoft Sans Serif"/>
              </a:rPr>
              <a:t>scatters</a:t>
            </a:r>
            <a:r>
              <a:rPr sz="1200" spc="-45" dirty="0">
                <a:latin typeface="Microsoft Sans Serif"/>
                <a:cs typeface="Microsoft Sans Serif"/>
              </a:rPr>
              <a:t> </a:t>
            </a:r>
            <a:r>
              <a:rPr sz="1200" spc="-65" dirty="0">
                <a:latin typeface="Microsoft Sans Serif"/>
                <a:cs typeface="Microsoft Sans Serif"/>
              </a:rPr>
              <a:t>and</a:t>
            </a:r>
            <a:r>
              <a:rPr sz="1200" spc="-60" dirty="0">
                <a:latin typeface="Microsoft Sans Serif"/>
                <a:cs typeface="Microsoft Sans Serif"/>
              </a:rPr>
              <a:t> </a:t>
            </a:r>
            <a:r>
              <a:rPr sz="1200" spc="-80" dirty="0">
                <a:latin typeface="Microsoft Sans Serif"/>
                <a:cs typeface="Microsoft Sans Serif"/>
              </a:rPr>
              <a:t>absorbs</a:t>
            </a:r>
            <a:r>
              <a:rPr sz="1200" spc="-75" dirty="0">
                <a:latin typeface="Microsoft Sans Serif"/>
                <a:cs typeface="Microsoft Sans Serif"/>
              </a:rPr>
              <a:t> </a:t>
            </a:r>
            <a:r>
              <a:rPr sz="1200" spc="-5" dirty="0">
                <a:latin typeface="Microsoft Sans Serif"/>
                <a:cs typeface="Microsoft Sans Serif"/>
              </a:rPr>
              <a:t>light, </a:t>
            </a:r>
            <a:r>
              <a:rPr sz="1200" spc="-65" dirty="0">
                <a:latin typeface="Microsoft Sans Serif"/>
                <a:cs typeface="Microsoft Sans Serif"/>
              </a:rPr>
              <a:t>causing</a:t>
            </a:r>
            <a:r>
              <a:rPr sz="1200" spc="-60" dirty="0">
                <a:latin typeface="Microsoft Sans Serif"/>
                <a:cs typeface="Microsoft Sans Serif"/>
              </a:rPr>
              <a:t> </a:t>
            </a:r>
            <a:r>
              <a:rPr sz="1200" spc="-50" dirty="0">
                <a:latin typeface="Microsoft Sans Serif"/>
                <a:cs typeface="Microsoft Sans Serif"/>
              </a:rPr>
              <a:t>underwater </a:t>
            </a:r>
            <a:r>
              <a:rPr sz="1200" spc="-280" dirty="0">
                <a:latin typeface="Microsoft Sans Serif"/>
                <a:cs typeface="Microsoft Sans Serif"/>
              </a:rPr>
              <a:t> </a:t>
            </a:r>
            <a:r>
              <a:rPr sz="1200" spc="-50" dirty="0">
                <a:latin typeface="Microsoft Sans Serif"/>
                <a:cs typeface="Microsoft Sans Serif"/>
              </a:rPr>
              <a:t>photos</a:t>
            </a:r>
            <a:r>
              <a:rPr sz="1200" spc="-45" dirty="0">
                <a:latin typeface="Microsoft Sans Serif"/>
                <a:cs typeface="Microsoft Sans Serif"/>
              </a:rPr>
              <a:t> </a:t>
            </a:r>
            <a:r>
              <a:rPr sz="1200" spc="10" dirty="0">
                <a:latin typeface="Microsoft Sans Serif"/>
                <a:cs typeface="Microsoft Sans Serif"/>
              </a:rPr>
              <a:t>to </a:t>
            </a:r>
            <a:r>
              <a:rPr sz="1200" spc="-50" dirty="0">
                <a:latin typeface="Microsoft Sans Serif"/>
                <a:cs typeface="Microsoft Sans Serif"/>
              </a:rPr>
              <a:t>suffer</a:t>
            </a:r>
            <a:r>
              <a:rPr sz="1200" spc="-45" dirty="0">
                <a:latin typeface="Microsoft Sans Serif"/>
                <a:cs typeface="Microsoft Sans Serif"/>
              </a:rPr>
              <a:t> </a:t>
            </a:r>
            <a:r>
              <a:rPr sz="1200" spc="-25" dirty="0">
                <a:latin typeface="Microsoft Sans Serif"/>
                <a:cs typeface="Microsoft Sans Serif"/>
              </a:rPr>
              <a:t>from </a:t>
            </a:r>
            <a:r>
              <a:rPr sz="1200" spc="-70" dirty="0">
                <a:latin typeface="Microsoft Sans Serif"/>
                <a:cs typeface="Microsoft Sans Serif"/>
              </a:rPr>
              <a:t>reduced</a:t>
            </a:r>
            <a:r>
              <a:rPr sz="1200" spc="-65" dirty="0">
                <a:latin typeface="Microsoft Sans Serif"/>
                <a:cs typeface="Microsoft Sans Serif"/>
              </a:rPr>
              <a:t> </a:t>
            </a:r>
            <a:r>
              <a:rPr sz="1200" spc="-25" dirty="0">
                <a:latin typeface="Microsoft Sans Serif"/>
                <a:cs typeface="Microsoft Sans Serif"/>
              </a:rPr>
              <a:t>contrast, </a:t>
            </a:r>
            <a:r>
              <a:rPr sz="1200" spc="-45" dirty="0">
                <a:latin typeface="Microsoft Sans Serif"/>
                <a:cs typeface="Microsoft Sans Serif"/>
              </a:rPr>
              <a:t>color </a:t>
            </a:r>
            <a:r>
              <a:rPr sz="1200" spc="-20" dirty="0">
                <a:latin typeface="Microsoft Sans Serif"/>
                <a:cs typeface="Microsoft Sans Serif"/>
              </a:rPr>
              <a:t>distortion, </a:t>
            </a:r>
            <a:r>
              <a:rPr sz="1200" spc="-65" dirty="0">
                <a:latin typeface="Microsoft Sans Serif"/>
                <a:cs typeface="Microsoft Sans Serif"/>
              </a:rPr>
              <a:t>and</a:t>
            </a:r>
            <a:r>
              <a:rPr sz="1200" spc="-60" dirty="0">
                <a:latin typeface="Microsoft Sans Serif"/>
                <a:cs typeface="Microsoft Sans Serif"/>
              </a:rPr>
              <a:t> </a:t>
            </a:r>
            <a:r>
              <a:rPr sz="1200" spc="-50" dirty="0">
                <a:latin typeface="Microsoft Sans Serif"/>
                <a:cs typeface="Microsoft Sans Serif"/>
              </a:rPr>
              <a:t>blurriness.</a:t>
            </a:r>
            <a:r>
              <a:rPr sz="1200" spc="-45" dirty="0">
                <a:latin typeface="Microsoft Sans Serif"/>
                <a:cs typeface="Microsoft Sans Serif"/>
              </a:rPr>
              <a:t> </a:t>
            </a:r>
            <a:r>
              <a:rPr sz="1200" spc="-50" dirty="0">
                <a:latin typeface="Microsoft Sans Serif"/>
                <a:cs typeface="Microsoft Sans Serif"/>
              </a:rPr>
              <a:t>Underwater</a:t>
            </a:r>
            <a:r>
              <a:rPr sz="1200" spc="-45" dirty="0">
                <a:latin typeface="Microsoft Sans Serif"/>
                <a:cs typeface="Microsoft Sans Serif"/>
              </a:rPr>
              <a:t> </a:t>
            </a:r>
            <a:r>
              <a:rPr sz="1200" spc="-65" dirty="0">
                <a:latin typeface="Microsoft Sans Serif"/>
                <a:cs typeface="Microsoft Sans Serif"/>
              </a:rPr>
              <a:t>image </a:t>
            </a:r>
            <a:r>
              <a:rPr sz="1200" spc="-60" dirty="0">
                <a:latin typeface="Microsoft Sans Serif"/>
                <a:cs typeface="Microsoft Sans Serif"/>
              </a:rPr>
              <a:t> </a:t>
            </a:r>
            <a:r>
              <a:rPr sz="1200" spc="-65" dirty="0">
                <a:latin typeface="Microsoft Sans Serif"/>
                <a:cs typeface="Microsoft Sans Serif"/>
              </a:rPr>
              <a:t>enhancement</a:t>
            </a:r>
            <a:r>
              <a:rPr sz="1200" spc="75" dirty="0">
                <a:latin typeface="Microsoft Sans Serif"/>
                <a:cs typeface="Microsoft Sans Serif"/>
              </a:rPr>
              <a:t> </a:t>
            </a:r>
            <a:r>
              <a:rPr sz="1200" spc="-70" dirty="0">
                <a:latin typeface="Microsoft Sans Serif"/>
                <a:cs typeface="Microsoft Sans Serif"/>
              </a:rPr>
              <a:t>aims</a:t>
            </a:r>
            <a:r>
              <a:rPr sz="1200" spc="80" dirty="0">
                <a:latin typeface="Microsoft Sans Serif"/>
                <a:cs typeface="Microsoft Sans Serif"/>
              </a:rPr>
              <a:t> </a:t>
            </a:r>
            <a:r>
              <a:rPr sz="1200" spc="10" dirty="0">
                <a:latin typeface="Microsoft Sans Serif"/>
                <a:cs typeface="Microsoft Sans Serif"/>
              </a:rPr>
              <a:t>to</a:t>
            </a:r>
            <a:r>
              <a:rPr sz="1200" spc="75" dirty="0">
                <a:latin typeface="Microsoft Sans Serif"/>
                <a:cs typeface="Microsoft Sans Serif"/>
              </a:rPr>
              <a:t> </a:t>
            </a:r>
            <a:r>
              <a:rPr sz="1200" spc="-65" dirty="0">
                <a:latin typeface="Microsoft Sans Serif"/>
                <a:cs typeface="Microsoft Sans Serif"/>
              </a:rPr>
              <a:t>elevate</a:t>
            </a:r>
            <a:r>
              <a:rPr sz="1200" spc="80" dirty="0">
                <a:latin typeface="Microsoft Sans Serif"/>
                <a:cs typeface="Microsoft Sans Serif"/>
              </a:rPr>
              <a:t> </a:t>
            </a:r>
            <a:r>
              <a:rPr sz="1200" spc="-30" dirty="0">
                <a:latin typeface="Microsoft Sans Serif"/>
                <a:cs typeface="Microsoft Sans Serif"/>
              </a:rPr>
              <a:t>the</a:t>
            </a:r>
            <a:r>
              <a:rPr sz="1200" spc="75" dirty="0">
                <a:latin typeface="Microsoft Sans Serif"/>
                <a:cs typeface="Microsoft Sans Serif"/>
              </a:rPr>
              <a:t> </a:t>
            </a:r>
            <a:r>
              <a:rPr sz="1200" spc="-25" dirty="0">
                <a:latin typeface="Microsoft Sans Serif"/>
                <a:cs typeface="Microsoft Sans Serif"/>
              </a:rPr>
              <a:t>quality</a:t>
            </a:r>
            <a:r>
              <a:rPr sz="1200" spc="80" dirty="0">
                <a:latin typeface="Microsoft Sans Serif"/>
                <a:cs typeface="Microsoft Sans Serif"/>
              </a:rPr>
              <a:t> </a:t>
            </a:r>
            <a:r>
              <a:rPr sz="1200" spc="-65" dirty="0">
                <a:latin typeface="Microsoft Sans Serif"/>
                <a:cs typeface="Microsoft Sans Serif"/>
              </a:rPr>
              <a:t>and</a:t>
            </a:r>
            <a:r>
              <a:rPr sz="1200" spc="75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visibility</a:t>
            </a:r>
            <a:r>
              <a:rPr sz="1200" spc="80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of</a:t>
            </a:r>
            <a:r>
              <a:rPr sz="1200" spc="75" dirty="0">
                <a:latin typeface="Microsoft Sans Serif"/>
                <a:cs typeface="Microsoft Sans Serif"/>
              </a:rPr>
              <a:t> </a:t>
            </a:r>
            <a:r>
              <a:rPr sz="1200" spc="-80" dirty="0">
                <a:latin typeface="Microsoft Sans Serif"/>
                <a:cs typeface="Microsoft Sans Serif"/>
              </a:rPr>
              <a:t>images</a:t>
            </a:r>
            <a:r>
              <a:rPr sz="1200" spc="80" dirty="0">
                <a:latin typeface="Microsoft Sans Serif"/>
                <a:cs typeface="Microsoft Sans Serif"/>
              </a:rPr>
              <a:t> </a:t>
            </a:r>
            <a:r>
              <a:rPr sz="1200" spc="-45" dirty="0">
                <a:latin typeface="Microsoft Sans Serif"/>
                <a:cs typeface="Microsoft Sans Serif"/>
              </a:rPr>
              <a:t>captured</a:t>
            </a:r>
            <a:r>
              <a:rPr sz="1200" spc="75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in</a:t>
            </a:r>
            <a:r>
              <a:rPr sz="1200" spc="80" dirty="0">
                <a:latin typeface="Microsoft Sans Serif"/>
                <a:cs typeface="Microsoft Sans Serif"/>
              </a:rPr>
              <a:t> </a:t>
            </a:r>
            <a:r>
              <a:rPr sz="1200" spc="-35" dirty="0">
                <a:latin typeface="Microsoft Sans Serif"/>
                <a:cs typeface="Microsoft Sans Serif"/>
              </a:rPr>
              <a:t>aquatic</a:t>
            </a:r>
            <a:r>
              <a:rPr sz="1200" spc="80" dirty="0">
                <a:latin typeface="Microsoft Sans Serif"/>
                <a:cs typeface="Microsoft Sans Serif"/>
              </a:rPr>
              <a:t> </a:t>
            </a:r>
            <a:r>
              <a:rPr sz="1200" spc="-40" dirty="0">
                <a:latin typeface="Microsoft Sans Serif"/>
                <a:cs typeface="Microsoft Sans Serif"/>
              </a:rPr>
              <a:t>settings.</a:t>
            </a:r>
            <a:endParaRPr sz="1200" dirty="0">
              <a:latin typeface="Microsoft Sans Serif"/>
              <a:cs typeface="Microsoft Sans Serif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113874"/>
            <a:ext cx="5760085" cy="126364"/>
            <a:chOff x="0" y="3113874"/>
            <a:chExt cx="5760085" cy="126364"/>
          </a:xfrm>
        </p:grpSpPr>
        <p:sp>
          <p:nvSpPr>
            <p:cNvPr id="9" name="object 9"/>
            <p:cNvSpPr/>
            <p:nvPr/>
          </p:nvSpPr>
          <p:spPr>
            <a:xfrm>
              <a:off x="0" y="3113874"/>
              <a:ext cx="518795" cy="126364"/>
            </a:xfrm>
            <a:custGeom>
              <a:avLst/>
              <a:gdLst/>
              <a:ahLst/>
              <a:cxnLst/>
              <a:rect l="l" t="t" r="r" b="b"/>
              <a:pathLst>
                <a:path w="518795" h="126364">
                  <a:moveTo>
                    <a:pt x="51837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518375" y="126123"/>
                  </a:lnTo>
                  <a:lnTo>
                    <a:pt x="518375" y="0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7204" y="3113874"/>
              <a:ext cx="1383030" cy="126364"/>
            </a:xfrm>
            <a:custGeom>
              <a:avLst/>
              <a:gdLst/>
              <a:ahLst/>
              <a:cxnLst/>
              <a:rect l="l" t="t" r="r" b="b"/>
              <a:pathLst>
                <a:path w="1383030" h="126364">
                  <a:moveTo>
                    <a:pt x="1382433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1382433" y="126123"/>
                  </a:lnTo>
                  <a:lnTo>
                    <a:pt x="1382433" y="0"/>
                  </a:lnTo>
                  <a:close/>
                </a:path>
              </a:pathLst>
            </a:custGeom>
            <a:solidFill>
              <a:srgbClr val="0000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58467" y="3113874"/>
              <a:ext cx="3801745" cy="126364"/>
            </a:xfrm>
            <a:custGeom>
              <a:avLst/>
              <a:gdLst/>
              <a:ahLst/>
              <a:cxnLst/>
              <a:rect l="l" t="t" r="r" b="b"/>
              <a:pathLst>
                <a:path w="3801745" h="126364">
                  <a:moveTo>
                    <a:pt x="0" y="126123"/>
                  </a:moveTo>
                  <a:lnTo>
                    <a:pt x="3801529" y="126123"/>
                  </a:lnTo>
                  <a:lnTo>
                    <a:pt x="3801529" y="0"/>
                  </a:lnTo>
                  <a:lnTo>
                    <a:pt x="0" y="0"/>
                  </a:lnTo>
                  <a:lnTo>
                    <a:pt x="0" y="126123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25" dirty="0"/>
              <a:t>3</a:t>
            </a:fld>
            <a:r>
              <a:rPr spc="25" dirty="0"/>
              <a:t>/35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35" dirty="0"/>
              <a:t>Shaon</a:t>
            </a:r>
            <a:r>
              <a:rPr spc="25" dirty="0"/>
              <a:t> </a:t>
            </a:r>
            <a:r>
              <a:rPr spc="-15" dirty="0"/>
              <a:t>Kumer</a:t>
            </a:r>
            <a:r>
              <a:rPr spc="30" dirty="0"/>
              <a:t> </a:t>
            </a:r>
            <a:r>
              <a:rPr spc="-20" dirty="0"/>
              <a:t>Paul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446183" y="3128943"/>
            <a:ext cx="11658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Underwater</a:t>
            </a:r>
            <a:r>
              <a:rPr sz="600" b="1" spc="30" dirty="0">
                <a:solidFill>
                  <a:schemeClr val="bg1"/>
                </a:solidFill>
                <a:latin typeface="Arial"/>
                <a:cs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</a:t>
            </a:r>
            <a:r>
              <a:rPr sz="600" b="1" spc="35" dirty="0">
                <a:solidFill>
                  <a:schemeClr val="bg1"/>
                </a:solidFill>
                <a:latin typeface="Arial"/>
                <a:cs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25" dirty="0">
                <a:solidFill>
                  <a:schemeClr val="bg1"/>
                </a:solidFill>
                <a:latin typeface="Arial"/>
                <a:cs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Enhancement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46C9E50-6F0C-0CBB-6255-9AE20FF58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242" y="1774825"/>
            <a:ext cx="3801745" cy="948944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18309" y="3586"/>
            <a:ext cx="70548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</a:t>
            </a:r>
            <a:r>
              <a:rPr sz="600" b="1" spc="-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</a:t>
            </a:r>
            <a:r>
              <a:rPr sz="600" b="1" spc="-4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osed</a:t>
            </a:r>
            <a:r>
              <a:rPr sz="600" b="1" spc="5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2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</a:t>
            </a:r>
            <a:r>
              <a:rPr sz="600" b="1" spc="-4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</a:t>
            </a:r>
            <a:r>
              <a:rPr sz="600" b="1" spc="-3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roach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30530"/>
            <a:chOff x="0" y="0"/>
            <a:chExt cx="5760085" cy="430530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9380"/>
            </a:xfrm>
            <a:custGeom>
              <a:avLst/>
              <a:gdLst/>
              <a:ahLst/>
              <a:cxnLst/>
              <a:rect l="l" t="t" r="r" b="b"/>
              <a:pathLst>
                <a:path w="2880360" h="119380">
                  <a:moveTo>
                    <a:pt x="0" y="119083"/>
                  </a:moveTo>
                  <a:lnTo>
                    <a:pt x="2880004" y="119083"/>
                  </a:lnTo>
                  <a:lnTo>
                    <a:pt x="2880004" y="0"/>
                  </a:lnTo>
                  <a:lnTo>
                    <a:pt x="0" y="0"/>
                  </a:lnTo>
                  <a:lnTo>
                    <a:pt x="0" y="119083"/>
                  </a:lnTo>
                  <a:close/>
                </a:path>
              </a:pathLst>
            </a:custGeom>
            <a:solidFill>
              <a:srgbClr val="0000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083"/>
              <a:ext cx="5760073" cy="31125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4762" y="116507"/>
            <a:ext cx="147574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40" dirty="0"/>
              <a:t>Proposed</a:t>
            </a:r>
            <a:r>
              <a:rPr spc="-15" dirty="0"/>
              <a:t> </a:t>
            </a:r>
            <a:r>
              <a:rPr spc="-40" dirty="0"/>
              <a:t>Approach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0" y="3113874"/>
            <a:ext cx="5760085" cy="126364"/>
            <a:chOff x="0" y="3113874"/>
            <a:chExt cx="5760085" cy="126364"/>
          </a:xfrm>
        </p:grpSpPr>
        <p:sp>
          <p:nvSpPr>
            <p:cNvPr id="9" name="object 9"/>
            <p:cNvSpPr/>
            <p:nvPr/>
          </p:nvSpPr>
          <p:spPr>
            <a:xfrm>
              <a:off x="0" y="3113874"/>
              <a:ext cx="518795" cy="126364"/>
            </a:xfrm>
            <a:custGeom>
              <a:avLst/>
              <a:gdLst/>
              <a:ahLst/>
              <a:cxnLst/>
              <a:rect l="l" t="t" r="r" b="b"/>
              <a:pathLst>
                <a:path w="518795" h="126364">
                  <a:moveTo>
                    <a:pt x="51837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518375" y="126123"/>
                  </a:lnTo>
                  <a:lnTo>
                    <a:pt x="518375" y="0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7204" y="3113874"/>
              <a:ext cx="1383030" cy="126364"/>
            </a:xfrm>
            <a:custGeom>
              <a:avLst/>
              <a:gdLst/>
              <a:ahLst/>
              <a:cxnLst/>
              <a:rect l="l" t="t" r="r" b="b"/>
              <a:pathLst>
                <a:path w="1383030" h="126364">
                  <a:moveTo>
                    <a:pt x="1382433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1382433" y="126123"/>
                  </a:lnTo>
                  <a:lnTo>
                    <a:pt x="1382433" y="0"/>
                  </a:lnTo>
                  <a:close/>
                </a:path>
              </a:pathLst>
            </a:custGeom>
            <a:solidFill>
              <a:srgbClr val="0000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58467" y="3113874"/>
              <a:ext cx="3801745" cy="126364"/>
            </a:xfrm>
            <a:custGeom>
              <a:avLst/>
              <a:gdLst/>
              <a:ahLst/>
              <a:cxnLst/>
              <a:rect l="l" t="t" r="r" b="b"/>
              <a:pathLst>
                <a:path w="3801745" h="126364">
                  <a:moveTo>
                    <a:pt x="0" y="126123"/>
                  </a:moveTo>
                  <a:lnTo>
                    <a:pt x="3801529" y="126123"/>
                  </a:lnTo>
                  <a:lnTo>
                    <a:pt x="3801529" y="0"/>
                  </a:lnTo>
                  <a:lnTo>
                    <a:pt x="0" y="0"/>
                  </a:lnTo>
                  <a:lnTo>
                    <a:pt x="0" y="126123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25" dirty="0"/>
              <a:t>30</a:t>
            </a:fld>
            <a:r>
              <a:rPr spc="25" dirty="0"/>
              <a:t>/35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35" dirty="0"/>
              <a:t>Shaon</a:t>
            </a:r>
            <a:r>
              <a:rPr spc="25" dirty="0"/>
              <a:t> </a:t>
            </a:r>
            <a:r>
              <a:rPr spc="-15" dirty="0"/>
              <a:t>Kumer</a:t>
            </a:r>
            <a:r>
              <a:rPr spc="30" dirty="0"/>
              <a:t> </a:t>
            </a:r>
            <a:r>
              <a:rPr spc="-20" dirty="0"/>
              <a:t>Paul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446183" y="3128943"/>
            <a:ext cx="11658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Underwater</a:t>
            </a:r>
            <a:r>
              <a:rPr sz="600" b="1" spc="30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</a:t>
            </a:r>
            <a:r>
              <a:rPr sz="600" b="1" spc="3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2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Enhancement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6" name="Picture 15" descr="A diagram of a process&#10;&#10;Description automatically generated">
            <a:extLst>
              <a:ext uri="{FF2B5EF4-FFF2-40B4-BE49-F238E27FC236}">
                <a16:creationId xmlns:a16="http://schemas.microsoft.com/office/drawing/2014/main" id="{3FE4F260-7881-32C6-ABD0-FDB98559B1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300" y="562123"/>
            <a:ext cx="1687519" cy="2232025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5485" y="3586"/>
            <a:ext cx="1298309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-4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Image Pre-Processing Results</a:t>
            </a:r>
            <a:endParaRPr kumimoji="0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30530"/>
            <a:chOff x="0" y="0"/>
            <a:chExt cx="5760085" cy="430530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9380"/>
            </a:xfrm>
            <a:custGeom>
              <a:avLst/>
              <a:gdLst/>
              <a:ahLst/>
              <a:cxnLst/>
              <a:rect l="l" t="t" r="r" b="b"/>
              <a:pathLst>
                <a:path w="2880360" h="119380">
                  <a:moveTo>
                    <a:pt x="0" y="119083"/>
                  </a:moveTo>
                  <a:lnTo>
                    <a:pt x="2880004" y="119083"/>
                  </a:lnTo>
                  <a:lnTo>
                    <a:pt x="2880004" y="0"/>
                  </a:lnTo>
                  <a:lnTo>
                    <a:pt x="0" y="0"/>
                  </a:lnTo>
                  <a:lnTo>
                    <a:pt x="0" y="119083"/>
                  </a:lnTo>
                  <a:close/>
                </a:path>
              </a:pathLst>
            </a:custGeom>
            <a:solidFill>
              <a:srgbClr val="00009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9083"/>
              <a:ext cx="5760073" cy="31125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4762" y="116507"/>
            <a:ext cx="2669032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pc="-40" dirty="0"/>
              <a:t>Image Pre-Processing Results</a:t>
            </a:r>
            <a:endParaRPr spc="-40" dirty="0"/>
          </a:p>
        </p:txBody>
      </p:sp>
      <p:grpSp>
        <p:nvGrpSpPr>
          <p:cNvPr id="8" name="object 8"/>
          <p:cNvGrpSpPr/>
          <p:nvPr/>
        </p:nvGrpSpPr>
        <p:grpSpPr>
          <a:xfrm>
            <a:off x="0" y="3113874"/>
            <a:ext cx="5760085" cy="126364"/>
            <a:chOff x="0" y="3113874"/>
            <a:chExt cx="5760085" cy="126364"/>
          </a:xfrm>
        </p:grpSpPr>
        <p:sp>
          <p:nvSpPr>
            <p:cNvPr id="9" name="object 9"/>
            <p:cNvSpPr/>
            <p:nvPr/>
          </p:nvSpPr>
          <p:spPr>
            <a:xfrm>
              <a:off x="0" y="3113874"/>
              <a:ext cx="518795" cy="126364"/>
            </a:xfrm>
            <a:custGeom>
              <a:avLst/>
              <a:gdLst/>
              <a:ahLst/>
              <a:cxnLst/>
              <a:rect l="l" t="t" r="r" b="b"/>
              <a:pathLst>
                <a:path w="518795" h="126364">
                  <a:moveTo>
                    <a:pt x="51837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518375" y="126123"/>
                  </a:lnTo>
                  <a:lnTo>
                    <a:pt x="518375" y="0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547204" y="3113874"/>
              <a:ext cx="1383030" cy="126364"/>
            </a:xfrm>
            <a:custGeom>
              <a:avLst/>
              <a:gdLst/>
              <a:ahLst/>
              <a:cxnLst/>
              <a:rect l="l" t="t" r="r" b="b"/>
              <a:pathLst>
                <a:path w="1383030" h="126364">
                  <a:moveTo>
                    <a:pt x="1382433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1382433" y="126123"/>
                  </a:lnTo>
                  <a:lnTo>
                    <a:pt x="1382433" y="0"/>
                  </a:lnTo>
                  <a:close/>
                </a:path>
              </a:pathLst>
            </a:custGeom>
            <a:solidFill>
              <a:srgbClr val="00004B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958467" y="3113874"/>
              <a:ext cx="3801745" cy="126364"/>
            </a:xfrm>
            <a:custGeom>
              <a:avLst/>
              <a:gdLst/>
              <a:ahLst/>
              <a:cxnLst/>
              <a:rect l="l" t="t" r="r" b="b"/>
              <a:pathLst>
                <a:path w="3801745" h="126364">
                  <a:moveTo>
                    <a:pt x="0" y="126123"/>
                  </a:moveTo>
                  <a:lnTo>
                    <a:pt x="3801529" y="126123"/>
                  </a:lnTo>
                  <a:lnTo>
                    <a:pt x="3801529" y="0"/>
                  </a:lnTo>
                  <a:lnTo>
                    <a:pt x="0" y="0"/>
                  </a:lnTo>
                  <a:lnTo>
                    <a:pt x="0" y="126123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6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600" b="1" i="0" u="none" strike="noStrike" kern="120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38100" marR="0" lvl="0" indent="0" algn="l" defTabSz="914400" rtl="0" eaLnBrk="1" fontAlgn="auto" latinLnBrk="0" hangingPunct="1">
                <a:lnSpc>
                  <a:spcPts val="6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r>
              <a:rPr kumimoji="0" sz="600" b="1" i="0" u="none" strike="noStrike" kern="120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/35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6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" b="1" i="0" u="none" strike="noStrike" kern="120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Shaon</a:t>
            </a:r>
            <a:r>
              <a:rPr kumimoji="0" sz="600" b="1" i="0" u="none" strike="noStrike" kern="120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600" b="1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Kumer</a:t>
            </a:r>
            <a:r>
              <a:rPr kumimoji="0" sz="600" b="1" i="0" u="none" strike="noStrike" kern="1200" cap="none" spc="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600" b="1" i="0" u="none" strike="noStrike" kern="1200" cap="none" spc="-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Paul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446183" y="3128943"/>
            <a:ext cx="11658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6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" b="1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Underwater</a:t>
            </a:r>
            <a:r>
              <a:rPr kumimoji="0" sz="600" b="1" i="0" u="none" strike="noStrike" kern="1200" cap="none" spc="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kumimoji="0" sz="600" b="1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</a:t>
            </a:r>
            <a:r>
              <a:rPr kumimoji="0" sz="600" b="1" i="0" u="none" strike="noStrike" kern="120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kumimoji="0" sz="600" b="1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Enhancement</a:t>
            </a:r>
            <a:endParaRPr kumimoji="0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90F331-FB79-535A-1662-4D156924912D}"/>
              </a:ext>
            </a:extLst>
          </p:cNvPr>
          <p:cNvSpPr txBox="1"/>
          <p:nvPr/>
        </p:nvSpPr>
        <p:spPr>
          <a:xfrm>
            <a:off x="1497670" y="1402775"/>
            <a:ext cx="2812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spc="-40" dirty="0"/>
              <a:t>Image Pre-Processing Results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4054230"/>
      </p:ext>
    </p:extLst>
  </p:cSld>
  <p:clrMapOvr>
    <a:masterClrMapping/>
  </p:clrMapOvr>
  <p:transition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5485" y="3586"/>
            <a:ext cx="1298309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-4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Image Pre-Processing Results</a:t>
            </a:r>
            <a:endParaRPr kumimoji="0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30530"/>
            <a:chOff x="0" y="0"/>
            <a:chExt cx="5760085" cy="430530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9380"/>
            </a:xfrm>
            <a:custGeom>
              <a:avLst/>
              <a:gdLst/>
              <a:ahLst/>
              <a:cxnLst/>
              <a:rect l="l" t="t" r="r" b="b"/>
              <a:pathLst>
                <a:path w="2880360" h="119380">
                  <a:moveTo>
                    <a:pt x="0" y="119083"/>
                  </a:moveTo>
                  <a:lnTo>
                    <a:pt x="2880004" y="119083"/>
                  </a:lnTo>
                  <a:lnTo>
                    <a:pt x="2880004" y="0"/>
                  </a:lnTo>
                  <a:lnTo>
                    <a:pt x="0" y="0"/>
                  </a:lnTo>
                  <a:lnTo>
                    <a:pt x="0" y="119083"/>
                  </a:lnTo>
                  <a:close/>
                </a:path>
              </a:pathLst>
            </a:custGeom>
            <a:solidFill>
              <a:srgbClr val="00009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9083"/>
              <a:ext cx="5760073" cy="31125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4762" y="116507"/>
            <a:ext cx="2669032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pc="-40" dirty="0"/>
              <a:t>Image Pre-Processing Results</a:t>
            </a:r>
            <a:endParaRPr spc="-40" dirty="0"/>
          </a:p>
        </p:txBody>
      </p:sp>
      <p:grpSp>
        <p:nvGrpSpPr>
          <p:cNvPr id="8" name="object 8"/>
          <p:cNvGrpSpPr/>
          <p:nvPr/>
        </p:nvGrpSpPr>
        <p:grpSpPr>
          <a:xfrm>
            <a:off x="0" y="3113874"/>
            <a:ext cx="5760085" cy="126364"/>
            <a:chOff x="0" y="3113874"/>
            <a:chExt cx="5760085" cy="126364"/>
          </a:xfrm>
        </p:grpSpPr>
        <p:sp>
          <p:nvSpPr>
            <p:cNvPr id="9" name="object 9"/>
            <p:cNvSpPr/>
            <p:nvPr/>
          </p:nvSpPr>
          <p:spPr>
            <a:xfrm>
              <a:off x="0" y="3113874"/>
              <a:ext cx="518795" cy="126364"/>
            </a:xfrm>
            <a:custGeom>
              <a:avLst/>
              <a:gdLst/>
              <a:ahLst/>
              <a:cxnLst/>
              <a:rect l="l" t="t" r="r" b="b"/>
              <a:pathLst>
                <a:path w="518795" h="126364">
                  <a:moveTo>
                    <a:pt x="51837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518375" y="126123"/>
                  </a:lnTo>
                  <a:lnTo>
                    <a:pt x="518375" y="0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547204" y="3113874"/>
              <a:ext cx="1383030" cy="126364"/>
            </a:xfrm>
            <a:custGeom>
              <a:avLst/>
              <a:gdLst/>
              <a:ahLst/>
              <a:cxnLst/>
              <a:rect l="l" t="t" r="r" b="b"/>
              <a:pathLst>
                <a:path w="1383030" h="126364">
                  <a:moveTo>
                    <a:pt x="1382433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1382433" y="126123"/>
                  </a:lnTo>
                  <a:lnTo>
                    <a:pt x="1382433" y="0"/>
                  </a:lnTo>
                  <a:close/>
                </a:path>
              </a:pathLst>
            </a:custGeom>
            <a:solidFill>
              <a:srgbClr val="00004B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958467" y="3113874"/>
              <a:ext cx="3801745" cy="126364"/>
            </a:xfrm>
            <a:custGeom>
              <a:avLst/>
              <a:gdLst/>
              <a:ahLst/>
              <a:cxnLst/>
              <a:rect l="l" t="t" r="r" b="b"/>
              <a:pathLst>
                <a:path w="3801745" h="126364">
                  <a:moveTo>
                    <a:pt x="0" y="126123"/>
                  </a:moveTo>
                  <a:lnTo>
                    <a:pt x="3801529" y="126123"/>
                  </a:lnTo>
                  <a:lnTo>
                    <a:pt x="3801529" y="0"/>
                  </a:lnTo>
                  <a:lnTo>
                    <a:pt x="0" y="0"/>
                  </a:lnTo>
                  <a:lnTo>
                    <a:pt x="0" y="126123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6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600" b="1" i="0" u="none" strike="noStrike" kern="120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38100" marR="0" lvl="0" indent="0" algn="l" defTabSz="914400" rtl="0" eaLnBrk="1" fontAlgn="auto" latinLnBrk="0" hangingPunct="1">
                <a:lnSpc>
                  <a:spcPts val="6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r>
              <a:rPr kumimoji="0" sz="600" b="1" i="0" u="none" strike="noStrike" kern="120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/35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6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" b="1" i="0" u="none" strike="noStrike" kern="120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Shaon</a:t>
            </a:r>
            <a:r>
              <a:rPr kumimoji="0" sz="600" b="1" i="0" u="none" strike="noStrike" kern="120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600" b="1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Kumer</a:t>
            </a:r>
            <a:r>
              <a:rPr kumimoji="0" sz="600" b="1" i="0" u="none" strike="noStrike" kern="1200" cap="none" spc="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600" b="1" i="0" u="none" strike="noStrike" kern="1200" cap="none" spc="-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Paul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446183" y="3128943"/>
            <a:ext cx="11658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6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" b="1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Underwater</a:t>
            </a:r>
            <a:r>
              <a:rPr kumimoji="0" sz="600" b="1" i="0" u="none" strike="noStrike" kern="1200" cap="none" spc="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kumimoji="0" sz="600" b="1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</a:t>
            </a:r>
            <a:r>
              <a:rPr kumimoji="0" sz="600" b="1" i="0" u="none" strike="noStrike" kern="120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kumimoji="0" sz="600" b="1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Enhancement</a:t>
            </a:r>
            <a:endParaRPr kumimoji="0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90F331-FB79-535A-1662-4D156924912D}"/>
              </a:ext>
            </a:extLst>
          </p:cNvPr>
          <p:cNvSpPr txBox="1"/>
          <p:nvPr/>
        </p:nvSpPr>
        <p:spPr>
          <a:xfrm>
            <a:off x="292100" y="631825"/>
            <a:ext cx="3546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Plotting the histograms of each channel of image.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95365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Picture 15" descr="A fish swimming in the sea&#10;&#10;Description automatically generated">
            <a:extLst>
              <a:ext uri="{FF2B5EF4-FFF2-40B4-BE49-F238E27FC236}">
                <a16:creationId xmlns:a16="http://schemas.microsoft.com/office/drawing/2014/main" id="{3860E314-86BB-89E9-C9AC-A9C9C922B8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22" y="954990"/>
            <a:ext cx="3799943" cy="18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31696"/>
      </p:ext>
    </p:extLst>
  </p:cSld>
  <p:clrMapOvr>
    <a:masterClrMapping/>
  </p:clrMapOvr>
  <p:transition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5485" y="3586"/>
            <a:ext cx="1298309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-4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Image Pre-Processing Results</a:t>
            </a:r>
            <a:endParaRPr kumimoji="0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30530"/>
            <a:chOff x="0" y="0"/>
            <a:chExt cx="5760085" cy="430530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9380"/>
            </a:xfrm>
            <a:custGeom>
              <a:avLst/>
              <a:gdLst/>
              <a:ahLst/>
              <a:cxnLst/>
              <a:rect l="l" t="t" r="r" b="b"/>
              <a:pathLst>
                <a:path w="2880360" h="119380">
                  <a:moveTo>
                    <a:pt x="0" y="119083"/>
                  </a:moveTo>
                  <a:lnTo>
                    <a:pt x="2880004" y="119083"/>
                  </a:lnTo>
                  <a:lnTo>
                    <a:pt x="2880004" y="0"/>
                  </a:lnTo>
                  <a:lnTo>
                    <a:pt x="0" y="0"/>
                  </a:lnTo>
                  <a:lnTo>
                    <a:pt x="0" y="119083"/>
                  </a:lnTo>
                  <a:close/>
                </a:path>
              </a:pathLst>
            </a:custGeom>
            <a:solidFill>
              <a:srgbClr val="00009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9083"/>
              <a:ext cx="5760073" cy="31125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4762" y="116507"/>
            <a:ext cx="2669032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pc="-40" dirty="0"/>
              <a:t>Image Pre-Processing Results</a:t>
            </a:r>
            <a:endParaRPr spc="-40" dirty="0"/>
          </a:p>
        </p:txBody>
      </p:sp>
      <p:grpSp>
        <p:nvGrpSpPr>
          <p:cNvPr id="8" name="object 8"/>
          <p:cNvGrpSpPr/>
          <p:nvPr/>
        </p:nvGrpSpPr>
        <p:grpSpPr>
          <a:xfrm>
            <a:off x="0" y="3113874"/>
            <a:ext cx="5760085" cy="126364"/>
            <a:chOff x="0" y="3113874"/>
            <a:chExt cx="5760085" cy="126364"/>
          </a:xfrm>
        </p:grpSpPr>
        <p:sp>
          <p:nvSpPr>
            <p:cNvPr id="9" name="object 9"/>
            <p:cNvSpPr/>
            <p:nvPr/>
          </p:nvSpPr>
          <p:spPr>
            <a:xfrm>
              <a:off x="0" y="3113874"/>
              <a:ext cx="518795" cy="126364"/>
            </a:xfrm>
            <a:custGeom>
              <a:avLst/>
              <a:gdLst/>
              <a:ahLst/>
              <a:cxnLst/>
              <a:rect l="l" t="t" r="r" b="b"/>
              <a:pathLst>
                <a:path w="518795" h="126364">
                  <a:moveTo>
                    <a:pt x="51837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518375" y="126123"/>
                  </a:lnTo>
                  <a:lnTo>
                    <a:pt x="518375" y="0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547204" y="3113874"/>
              <a:ext cx="1383030" cy="126364"/>
            </a:xfrm>
            <a:custGeom>
              <a:avLst/>
              <a:gdLst/>
              <a:ahLst/>
              <a:cxnLst/>
              <a:rect l="l" t="t" r="r" b="b"/>
              <a:pathLst>
                <a:path w="1383030" h="126364">
                  <a:moveTo>
                    <a:pt x="1382433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1382433" y="126123"/>
                  </a:lnTo>
                  <a:lnTo>
                    <a:pt x="1382433" y="0"/>
                  </a:lnTo>
                  <a:close/>
                </a:path>
              </a:pathLst>
            </a:custGeom>
            <a:solidFill>
              <a:srgbClr val="00004B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958467" y="3113874"/>
              <a:ext cx="3801745" cy="126364"/>
            </a:xfrm>
            <a:custGeom>
              <a:avLst/>
              <a:gdLst/>
              <a:ahLst/>
              <a:cxnLst/>
              <a:rect l="l" t="t" r="r" b="b"/>
              <a:pathLst>
                <a:path w="3801745" h="126364">
                  <a:moveTo>
                    <a:pt x="0" y="126123"/>
                  </a:moveTo>
                  <a:lnTo>
                    <a:pt x="3801529" y="126123"/>
                  </a:lnTo>
                  <a:lnTo>
                    <a:pt x="3801529" y="0"/>
                  </a:lnTo>
                  <a:lnTo>
                    <a:pt x="0" y="0"/>
                  </a:lnTo>
                  <a:lnTo>
                    <a:pt x="0" y="126123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6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600" b="1" i="0" u="none" strike="noStrike" kern="120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38100" marR="0" lvl="0" indent="0" algn="l" defTabSz="914400" rtl="0" eaLnBrk="1" fontAlgn="auto" latinLnBrk="0" hangingPunct="1">
                <a:lnSpc>
                  <a:spcPts val="6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r>
              <a:rPr kumimoji="0" sz="600" b="1" i="0" u="none" strike="noStrike" kern="120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/35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6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" b="1" i="0" u="none" strike="noStrike" kern="120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Shaon</a:t>
            </a:r>
            <a:r>
              <a:rPr kumimoji="0" sz="600" b="1" i="0" u="none" strike="noStrike" kern="120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600" b="1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Kumer</a:t>
            </a:r>
            <a:r>
              <a:rPr kumimoji="0" sz="600" b="1" i="0" u="none" strike="noStrike" kern="1200" cap="none" spc="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600" b="1" i="0" u="none" strike="noStrike" kern="1200" cap="none" spc="-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Paul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446183" y="3128943"/>
            <a:ext cx="11658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6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" b="1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Underwater</a:t>
            </a:r>
            <a:r>
              <a:rPr kumimoji="0" sz="600" b="1" i="0" u="none" strike="noStrike" kern="1200" cap="none" spc="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kumimoji="0" sz="600" b="1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</a:t>
            </a:r>
            <a:r>
              <a:rPr kumimoji="0" sz="600" b="1" i="0" u="none" strike="noStrike" kern="120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kumimoji="0" sz="600" b="1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Enhancement</a:t>
            </a:r>
            <a:endParaRPr kumimoji="0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90F331-FB79-535A-1662-4D156924912D}"/>
              </a:ext>
            </a:extLst>
          </p:cNvPr>
          <p:cNvSpPr txBox="1"/>
          <p:nvPr/>
        </p:nvSpPr>
        <p:spPr>
          <a:xfrm>
            <a:off x="289559" y="571777"/>
            <a:ext cx="3353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1200" dirty="0">
                <a:effectLst/>
                <a:latin typeface="Arial" panose="020B0604020202020204" pitchFamily="34" charset="0"/>
              </a:rPr>
              <a:t>Plotting R, G, and B components of the image.</a:t>
            </a:r>
            <a:br>
              <a:rPr lang="en-US" sz="1200" dirty="0">
                <a:effectLst/>
              </a:rPr>
            </a:br>
            <a:br>
              <a:rPr lang="en-US" sz="1200" b="0" i="0" dirty="0">
                <a:solidFill>
                  <a:srgbClr val="495365"/>
                </a:solidFill>
                <a:effectLst/>
                <a:latin typeface="Lato" panose="020F0502020204030203" pitchFamily="34" charset="0"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Picture 15" descr="A close-up of a green and red color&#10;&#10;Description automatically generated">
            <a:extLst>
              <a:ext uri="{FF2B5EF4-FFF2-40B4-BE49-F238E27FC236}">
                <a16:creationId xmlns:a16="http://schemas.microsoft.com/office/drawing/2014/main" id="{5F73AB28-C6CB-01F8-F9E5-F698E9C67C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6622"/>
            <a:ext cx="5765800" cy="113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78501"/>
      </p:ext>
    </p:extLst>
  </p:cSld>
  <p:clrMapOvr>
    <a:masterClrMapping/>
  </p:clrMapOvr>
  <p:transition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5485" y="3586"/>
            <a:ext cx="1298309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-4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Image Pre-Processing Results</a:t>
            </a:r>
            <a:endParaRPr kumimoji="0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30530"/>
            <a:chOff x="0" y="0"/>
            <a:chExt cx="5760085" cy="430530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9380"/>
            </a:xfrm>
            <a:custGeom>
              <a:avLst/>
              <a:gdLst/>
              <a:ahLst/>
              <a:cxnLst/>
              <a:rect l="l" t="t" r="r" b="b"/>
              <a:pathLst>
                <a:path w="2880360" h="119380">
                  <a:moveTo>
                    <a:pt x="0" y="119083"/>
                  </a:moveTo>
                  <a:lnTo>
                    <a:pt x="2880004" y="119083"/>
                  </a:lnTo>
                  <a:lnTo>
                    <a:pt x="2880004" y="0"/>
                  </a:lnTo>
                  <a:lnTo>
                    <a:pt x="0" y="0"/>
                  </a:lnTo>
                  <a:lnTo>
                    <a:pt x="0" y="119083"/>
                  </a:lnTo>
                  <a:close/>
                </a:path>
              </a:pathLst>
            </a:custGeom>
            <a:solidFill>
              <a:srgbClr val="00009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9083"/>
              <a:ext cx="5760073" cy="31125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4762" y="116507"/>
            <a:ext cx="2669032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pc="-40" dirty="0"/>
              <a:t>Image Pre-Processing Results</a:t>
            </a:r>
            <a:endParaRPr spc="-40" dirty="0"/>
          </a:p>
        </p:txBody>
      </p:sp>
      <p:grpSp>
        <p:nvGrpSpPr>
          <p:cNvPr id="8" name="object 8"/>
          <p:cNvGrpSpPr/>
          <p:nvPr/>
        </p:nvGrpSpPr>
        <p:grpSpPr>
          <a:xfrm>
            <a:off x="0" y="3113874"/>
            <a:ext cx="5760085" cy="126364"/>
            <a:chOff x="0" y="3113874"/>
            <a:chExt cx="5760085" cy="126364"/>
          </a:xfrm>
        </p:grpSpPr>
        <p:sp>
          <p:nvSpPr>
            <p:cNvPr id="9" name="object 9"/>
            <p:cNvSpPr/>
            <p:nvPr/>
          </p:nvSpPr>
          <p:spPr>
            <a:xfrm>
              <a:off x="0" y="3113874"/>
              <a:ext cx="518795" cy="126364"/>
            </a:xfrm>
            <a:custGeom>
              <a:avLst/>
              <a:gdLst/>
              <a:ahLst/>
              <a:cxnLst/>
              <a:rect l="l" t="t" r="r" b="b"/>
              <a:pathLst>
                <a:path w="518795" h="126364">
                  <a:moveTo>
                    <a:pt x="51837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518375" y="126123"/>
                  </a:lnTo>
                  <a:lnTo>
                    <a:pt x="518375" y="0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547204" y="3113874"/>
              <a:ext cx="1383030" cy="126364"/>
            </a:xfrm>
            <a:custGeom>
              <a:avLst/>
              <a:gdLst/>
              <a:ahLst/>
              <a:cxnLst/>
              <a:rect l="l" t="t" r="r" b="b"/>
              <a:pathLst>
                <a:path w="1383030" h="126364">
                  <a:moveTo>
                    <a:pt x="1382433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1382433" y="126123"/>
                  </a:lnTo>
                  <a:lnTo>
                    <a:pt x="1382433" y="0"/>
                  </a:lnTo>
                  <a:close/>
                </a:path>
              </a:pathLst>
            </a:custGeom>
            <a:solidFill>
              <a:srgbClr val="00004B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958467" y="3113874"/>
              <a:ext cx="3801745" cy="126364"/>
            </a:xfrm>
            <a:custGeom>
              <a:avLst/>
              <a:gdLst/>
              <a:ahLst/>
              <a:cxnLst/>
              <a:rect l="l" t="t" r="r" b="b"/>
              <a:pathLst>
                <a:path w="3801745" h="126364">
                  <a:moveTo>
                    <a:pt x="0" y="126123"/>
                  </a:moveTo>
                  <a:lnTo>
                    <a:pt x="3801529" y="126123"/>
                  </a:lnTo>
                  <a:lnTo>
                    <a:pt x="3801529" y="0"/>
                  </a:lnTo>
                  <a:lnTo>
                    <a:pt x="0" y="0"/>
                  </a:lnTo>
                  <a:lnTo>
                    <a:pt x="0" y="126123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6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600" b="1" i="0" u="none" strike="noStrike" kern="120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38100" marR="0" lvl="0" indent="0" algn="l" defTabSz="914400" rtl="0" eaLnBrk="1" fontAlgn="auto" latinLnBrk="0" hangingPunct="1">
                <a:lnSpc>
                  <a:spcPts val="6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r>
              <a:rPr kumimoji="0" sz="600" b="1" i="0" u="none" strike="noStrike" kern="120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/35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6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" b="1" i="0" u="none" strike="noStrike" kern="120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Shaon</a:t>
            </a:r>
            <a:r>
              <a:rPr kumimoji="0" sz="600" b="1" i="0" u="none" strike="noStrike" kern="120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600" b="1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Kumer</a:t>
            </a:r>
            <a:r>
              <a:rPr kumimoji="0" sz="600" b="1" i="0" u="none" strike="noStrike" kern="1200" cap="none" spc="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600" b="1" i="0" u="none" strike="noStrike" kern="1200" cap="none" spc="-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Paul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446183" y="3128943"/>
            <a:ext cx="11658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6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" b="1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Underwater</a:t>
            </a:r>
            <a:r>
              <a:rPr kumimoji="0" sz="600" b="1" i="0" u="none" strike="noStrike" kern="1200" cap="none" spc="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kumimoji="0" sz="600" b="1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</a:t>
            </a:r>
            <a:r>
              <a:rPr kumimoji="0" sz="600" b="1" i="0" u="none" strike="noStrike" kern="120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kumimoji="0" sz="600" b="1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Enhancement</a:t>
            </a:r>
            <a:endParaRPr kumimoji="0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90F331-FB79-535A-1662-4D156924912D}"/>
              </a:ext>
            </a:extLst>
          </p:cNvPr>
          <p:cNvSpPr txBox="1"/>
          <p:nvPr/>
        </p:nvSpPr>
        <p:spPr>
          <a:xfrm>
            <a:off x="292100" y="631825"/>
            <a:ext cx="30748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Arial" panose="020B0604020202020204" pitchFamily="34" charset="0"/>
              </a:rPr>
              <a:t>Color Correction (Compensating R and B).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Picture 15" descr="A close-up of a sea anemone&#10;&#10;Description automatically generated">
            <a:extLst>
              <a:ext uri="{FF2B5EF4-FFF2-40B4-BE49-F238E27FC236}">
                <a16:creationId xmlns:a16="http://schemas.microsoft.com/office/drawing/2014/main" id="{7D8E818C-CE67-38FF-AA3D-ADF9A9453C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54" y="1012825"/>
            <a:ext cx="4559300" cy="167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76100"/>
      </p:ext>
    </p:extLst>
  </p:cSld>
  <p:clrMapOvr>
    <a:masterClrMapping/>
  </p:clrMapOvr>
  <p:transition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5485" y="3586"/>
            <a:ext cx="1298309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-4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Image Pre-Processing Results</a:t>
            </a:r>
            <a:endParaRPr kumimoji="0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30530"/>
            <a:chOff x="0" y="0"/>
            <a:chExt cx="5760085" cy="430530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9380"/>
            </a:xfrm>
            <a:custGeom>
              <a:avLst/>
              <a:gdLst/>
              <a:ahLst/>
              <a:cxnLst/>
              <a:rect l="l" t="t" r="r" b="b"/>
              <a:pathLst>
                <a:path w="2880360" h="119380">
                  <a:moveTo>
                    <a:pt x="0" y="119083"/>
                  </a:moveTo>
                  <a:lnTo>
                    <a:pt x="2880004" y="119083"/>
                  </a:lnTo>
                  <a:lnTo>
                    <a:pt x="2880004" y="0"/>
                  </a:lnTo>
                  <a:lnTo>
                    <a:pt x="0" y="0"/>
                  </a:lnTo>
                  <a:lnTo>
                    <a:pt x="0" y="119083"/>
                  </a:lnTo>
                  <a:close/>
                </a:path>
              </a:pathLst>
            </a:custGeom>
            <a:solidFill>
              <a:srgbClr val="00009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9083"/>
              <a:ext cx="5760073" cy="31125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4762" y="116507"/>
            <a:ext cx="2669032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pc="-40" dirty="0"/>
              <a:t>Image Pre-Processing Results</a:t>
            </a:r>
            <a:endParaRPr spc="-40" dirty="0"/>
          </a:p>
        </p:txBody>
      </p:sp>
      <p:grpSp>
        <p:nvGrpSpPr>
          <p:cNvPr id="8" name="object 8"/>
          <p:cNvGrpSpPr/>
          <p:nvPr/>
        </p:nvGrpSpPr>
        <p:grpSpPr>
          <a:xfrm>
            <a:off x="0" y="3113874"/>
            <a:ext cx="5760085" cy="126364"/>
            <a:chOff x="0" y="3113874"/>
            <a:chExt cx="5760085" cy="126364"/>
          </a:xfrm>
        </p:grpSpPr>
        <p:sp>
          <p:nvSpPr>
            <p:cNvPr id="9" name="object 9"/>
            <p:cNvSpPr/>
            <p:nvPr/>
          </p:nvSpPr>
          <p:spPr>
            <a:xfrm>
              <a:off x="0" y="3113874"/>
              <a:ext cx="518795" cy="126364"/>
            </a:xfrm>
            <a:custGeom>
              <a:avLst/>
              <a:gdLst/>
              <a:ahLst/>
              <a:cxnLst/>
              <a:rect l="l" t="t" r="r" b="b"/>
              <a:pathLst>
                <a:path w="518795" h="126364">
                  <a:moveTo>
                    <a:pt x="51837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518375" y="126123"/>
                  </a:lnTo>
                  <a:lnTo>
                    <a:pt x="518375" y="0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547204" y="3113874"/>
              <a:ext cx="1383030" cy="126364"/>
            </a:xfrm>
            <a:custGeom>
              <a:avLst/>
              <a:gdLst/>
              <a:ahLst/>
              <a:cxnLst/>
              <a:rect l="l" t="t" r="r" b="b"/>
              <a:pathLst>
                <a:path w="1383030" h="126364">
                  <a:moveTo>
                    <a:pt x="1382433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1382433" y="126123"/>
                  </a:lnTo>
                  <a:lnTo>
                    <a:pt x="1382433" y="0"/>
                  </a:lnTo>
                  <a:close/>
                </a:path>
              </a:pathLst>
            </a:custGeom>
            <a:solidFill>
              <a:srgbClr val="00004B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958467" y="3113874"/>
              <a:ext cx="3801745" cy="126364"/>
            </a:xfrm>
            <a:custGeom>
              <a:avLst/>
              <a:gdLst/>
              <a:ahLst/>
              <a:cxnLst/>
              <a:rect l="l" t="t" r="r" b="b"/>
              <a:pathLst>
                <a:path w="3801745" h="126364">
                  <a:moveTo>
                    <a:pt x="0" y="126123"/>
                  </a:moveTo>
                  <a:lnTo>
                    <a:pt x="3801529" y="126123"/>
                  </a:lnTo>
                  <a:lnTo>
                    <a:pt x="3801529" y="0"/>
                  </a:lnTo>
                  <a:lnTo>
                    <a:pt x="0" y="0"/>
                  </a:lnTo>
                  <a:lnTo>
                    <a:pt x="0" y="126123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6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600" b="1" i="0" u="none" strike="noStrike" kern="120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38100" marR="0" lvl="0" indent="0" algn="l" defTabSz="914400" rtl="0" eaLnBrk="1" fontAlgn="auto" latinLnBrk="0" hangingPunct="1">
                <a:lnSpc>
                  <a:spcPts val="6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r>
              <a:rPr kumimoji="0" sz="600" b="1" i="0" u="none" strike="noStrike" kern="120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/35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6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" b="1" i="0" u="none" strike="noStrike" kern="120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Shaon</a:t>
            </a:r>
            <a:r>
              <a:rPr kumimoji="0" sz="600" b="1" i="0" u="none" strike="noStrike" kern="120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600" b="1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Kumer</a:t>
            </a:r>
            <a:r>
              <a:rPr kumimoji="0" sz="600" b="1" i="0" u="none" strike="noStrike" kern="1200" cap="none" spc="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600" b="1" i="0" u="none" strike="noStrike" kern="1200" cap="none" spc="-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Paul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446183" y="3128943"/>
            <a:ext cx="11658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6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" b="1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Underwater</a:t>
            </a:r>
            <a:r>
              <a:rPr kumimoji="0" sz="600" b="1" i="0" u="none" strike="noStrike" kern="1200" cap="none" spc="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kumimoji="0" sz="600" b="1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</a:t>
            </a:r>
            <a:r>
              <a:rPr kumimoji="0" sz="600" b="1" i="0" u="none" strike="noStrike" kern="120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kumimoji="0" sz="600" b="1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Enhancement</a:t>
            </a:r>
            <a:endParaRPr kumimoji="0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90F331-FB79-535A-1662-4D156924912D}"/>
              </a:ext>
            </a:extLst>
          </p:cNvPr>
          <p:cNvSpPr txBox="1"/>
          <p:nvPr/>
        </p:nvSpPr>
        <p:spPr>
          <a:xfrm>
            <a:off x="292100" y="631825"/>
            <a:ext cx="34836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Arial" panose="020B0604020202020204" pitchFamily="34" charset="0"/>
              </a:rPr>
              <a:t>White balancing using the Gray World Algorithm.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8" name="Picture 17" descr="A close-up of a sea anemone&#10;&#10;Description automatically generated">
            <a:extLst>
              <a:ext uri="{FF2B5EF4-FFF2-40B4-BE49-F238E27FC236}">
                <a16:creationId xmlns:a16="http://schemas.microsoft.com/office/drawing/2014/main" id="{EE1511A3-308C-9BE0-495B-474879B47C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54" y="1113484"/>
            <a:ext cx="4330700" cy="158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96735"/>
      </p:ext>
    </p:extLst>
  </p:cSld>
  <p:clrMapOvr>
    <a:masterClrMapping/>
  </p:clrMapOvr>
  <p:transition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5485" y="3586"/>
            <a:ext cx="1298309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-4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Image Pre-Processing Results</a:t>
            </a:r>
            <a:endParaRPr kumimoji="0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30530"/>
            <a:chOff x="0" y="0"/>
            <a:chExt cx="5760085" cy="430530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9380"/>
            </a:xfrm>
            <a:custGeom>
              <a:avLst/>
              <a:gdLst/>
              <a:ahLst/>
              <a:cxnLst/>
              <a:rect l="l" t="t" r="r" b="b"/>
              <a:pathLst>
                <a:path w="2880360" h="119380">
                  <a:moveTo>
                    <a:pt x="0" y="119083"/>
                  </a:moveTo>
                  <a:lnTo>
                    <a:pt x="2880004" y="119083"/>
                  </a:lnTo>
                  <a:lnTo>
                    <a:pt x="2880004" y="0"/>
                  </a:lnTo>
                  <a:lnTo>
                    <a:pt x="0" y="0"/>
                  </a:lnTo>
                  <a:lnTo>
                    <a:pt x="0" y="119083"/>
                  </a:lnTo>
                  <a:close/>
                </a:path>
              </a:pathLst>
            </a:custGeom>
            <a:solidFill>
              <a:srgbClr val="00009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9083"/>
              <a:ext cx="5760073" cy="31125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4762" y="116507"/>
            <a:ext cx="2669032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pc="-40" dirty="0"/>
              <a:t>Image Pre-Processing Results</a:t>
            </a:r>
            <a:endParaRPr spc="-40" dirty="0"/>
          </a:p>
        </p:txBody>
      </p:sp>
      <p:grpSp>
        <p:nvGrpSpPr>
          <p:cNvPr id="8" name="object 8"/>
          <p:cNvGrpSpPr/>
          <p:nvPr/>
        </p:nvGrpSpPr>
        <p:grpSpPr>
          <a:xfrm>
            <a:off x="0" y="3113874"/>
            <a:ext cx="5760085" cy="126364"/>
            <a:chOff x="0" y="3113874"/>
            <a:chExt cx="5760085" cy="126364"/>
          </a:xfrm>
        </p:grpSpPr>
        <p:sp>
          <p:nvSpPr>
            <p:cNvPr id="9" name="object 9"/>
            <p:cNvSpPr/>
            <p:nvPr/>
          </p:nvSpPr>
          <p:spPr>
            <a:xfrm>
              <a:off x="0" y="3113874"/>
              <a:ext cx="518795" cy="126364"/>
            </a:xfrm>
            <a:custGeom>
              <a:avLst/>
              <a:gdLst/>
              <a:ahLst/>
              <a:cxnLst/>
              <a:rect l="l" t="t" r="r" b="b"/>
              <a:pathLst>
                <a:path w="518795" h="126364">
                  <a:moveTo>
                    <a:pt x="51837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518375" y="126123"/>
                  </a:lnTo>
                  <a:lnTo>
                    <a:pt x="518375" y="0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547204" y="3113874"/>
              <a:ext cx="1383030" cy="126364"/>
            </a:xfrm>
            <a:custGeom>
              <a:avLst/>
              <a:gdLst/>
              <a:ahLst/>
              <a:cxnLst/>
              <a:rect l="l" t="t" r="r" b="b"/>
              <a:pathLst>
                <a:path w="1383030" h="126364">
                  <a:moveTo>
                    <a:pt x="1382433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1382433" y="126123"/>
                  </a:lnTo>
                  <a:lnTo>
                    <a:pt x="1382433" y="0"/>
                  </a:lnTo>
                  <a:close/>
                </a:path>
              </a:pathLst>
            </a:custGeom>
            <a:solidFill>
              <a:srgbClr val="00004B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958467" y="3113874"/>
              <a:ext cx="3801745" cy="126364"/>
            </a:xfrm>
            <a:custGeom>
              <a:avLst/>
              <a:gdLst/>
              <a:ahLst/>
              <a:cxnLst/>
              <a:rect l="l" t="t" r="r" b="b"/>
              <a:pathLst>
                <a:path w="3801745" h="126364">
                  <a:moveTo>
                    <a:pt x="0" y="126123"/>
                  </a:moveTo>
                  <a:lnTo>
                    <a:pt x="3801529" y="126123"/>
                  </a:lnTo>
                  <a:lnTo>
                    <a:pt x="3801529" y="0"/>
                  </a:lnTo>
                  <a:lnTo>
                    <a:pt x="0" y="0"/>
                  </a:lnTo>
                  <a:lnTo>
                    <a:pt x="0" y="126123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6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600" b="1" i="0" u="none" strike="noStrike" kern="120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38100" marR="0" lvl="0" indent="0" algn="l" defTabSz="914400" rtl="0" eaLnBrk="1" fontAlgn="auto" latinLnBrk="0" hangingPunct="1">
                <a:lnSpc>
                  <a:spcPts val="6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r>
              <a:rPr kumimoji="0" sz="600" b="1" i="0" u="none" strike="noStrike" kern="120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/35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6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" b="1" i="0" u="none" strike="noStrike" kern="120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Shaon</a:t>
            </a:r>
            <a:r>
              <a:rPr kumimoji="0" sz="600" b="1" i="0" u="none" strike="noStrike" kern="120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600" b="1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Kumer</a:t>
            </a:r>
            <a:r>
              <a:rPr kumimoji="0" sz="600" b="1" i="0" u="none" strike="noStrike" kern="1200" cap="none" spc="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600" b="1" i="0" u="none" strike="noStrike" kern="1200" cap="none" spc="-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Paul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446183" y="3128943"/>
            <a:ext cx="11658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6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" b="1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Underwater</a:t>
            </a:r>
            <a:r>
              <a:rPr kumimoji="0" sz="600" b="1" i="0" u="none" strike="noStrike" kern="1200" cap="none" spc="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kumimoji="0" sz="600" b="1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</a:t>
            </a:r>
            <a:r>
              <a:rPr kumimoji="0" sz="600" b="1" i="0" u="none" strike="noStrike" kern="120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kumimoji="0" sz="600" b="1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Enhancement</a:t>
            </a:r>
            <a:endParaRPr kumimoji="0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90F331-FB79-535A-1662-4D156924912D}"/>
              </a:ext>
            </a:extLst>
          </p:cNvPr>
          <p:cNvSpPr txBox="1"/>
          <p:nvPr/>
        </p:nvSpPr>
        <p:spPr>
          <a:xfrm>
            <a:off x="292100" y="631825"/>
            <a:ext cx="32736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effectLst/>
                <a:latin typeface="Arial" panose="020B0604020202020204" pitchFamily="34" charset="0"/>
              </a:rPr>
              <a:t>Image Sharpening Of White Balanced Image.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Picture 15" descr="A fish swimming in anemone&#10;&#10;Description automatically generated">
            <a:extLst>
              <a:ext uri="{FF2B5EF4-FFF2-40B4-BE49-F238E27FC236}">
                <a16:creationId xmlns:a16="http://schemas.microsoft.com/office/drawing/2014/main" id="{A2717B39-21AC-BCF5-07B7-1E525CA3E7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182"/>
            <a:ext cx="5765800" cy="144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19255"/>
      </p:ext>
    </p:extLst>
  </p:cSld>
  <p:clrMapOvr>
    <a:masterClrMapping/>
  </p:clrMapOvr>
  <p:transition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5485" y="3586"/>
            <a:ext cx="1298309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spc="-40" dirty="0">
                <a:solidFill>
                  <a:schemeClr val="bg1"/>
                </a:solidFill>
              </a:rPr>
              <a:t>Image Pre-Processing Results</a:t>
            </a:r>
            <a:endParaRPr kumimoji="0" sz="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30530"/>
            <a:chOff x="0" y="0"/>
            <a:chExt cx="5760085" cy="430530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9380"/>
            </a:xfrm>
            <a:custGeom>
              <a:avLst/>
              <a:gdLst/>
              <a:ahLst/>
              <a:cxnLst/>
              <a:rect l="l" t="t" r="r" b="b"/>
              <a:pathLst>
                <a:path w="2880360" h="119380">
                  <a:moveTo>
                    <a:pt x="0" y="119083"/>
                  </a:moveTo>
                  <a:lnTo>
                    <a:pt x="2880004" y="119083"/>
                  </a:lnTo>
                  <a:lnTo>
                    <a:pt x="2880004" y="0"/>
                  </a:lnTo>
                  <a:lnTo>
                    <a:pt x="0" y="0"/>
                  </a:lnTo>
                  <a:lnTo>
                    <a:pt x="0" y="119083"/>
                  </a:lnTo>
                  <a:close/>
                </a:path>
              </a:pathLst>
            </a:custGeom>
            <a:solidFill>
              <a:srgbClr val="00009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9083"/>
              <a:ext cx="5760073" cy="31125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4762" y="116507"/>
            <a:ext cx="2669032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pc="-40" dirty="0"/>
              <a:t>Image Pre-Processing Results</a:t>
            </a:r>
            <a:endParaRPr spc="-40" dirty="0"/>
          </a:p>
        </p:txBody>
      </p:sp>
      <p:grpSp>
        <p:nvGrpSpPr>
          <p:cNvPr id="8" name="object 8"/>
          <p:cNvGrpSpPr/>
          <p:nvPr/>
        </p:nvGrpSpPr>
        <p:grpSpPr>
          <a:xfrm>
            <a:off x="0" y="3113874"/>
            <a:ext cx="5760085" cy="126364"/>
            <a:chOff x="0" y="3113874"/>
            <a:chExt cx="5760085" cy="126364"/>
          </a:xfrm>
        </p:grpSpPr>
        <p:sp>
          <p:nvSpPr>
            <p:cNvPr id="9" name="object 9"/>
            <p:cNvSpPr/>
            <p:nvPr/>
          </p:nvSpPr>
          <p:spPr>
            <a:xfrm>
              <a:off x="0" y="3113874"/>
              <a:ext cx="518795" cy="126364"/>
            </a:xfrm>
            <a:custGeom>
              <a:avLst/>
              <a:gdLst/>
              <a:ahLst/>
              <a:cxnLst/>
              <a:rect l="l" t="t" r="r" b="b"/>
              <a:pathLst>
                <a:path w="518795" h="126364">
                  <a:moveTo>
                    <a:pt x="51837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518375" y="126123"/>
                  </a:lnTo>
                  <a:lnTo>
                    <a:pt x="518375" y="0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547204" y="3113874"/>
              <a:ext cx="1383030" cy="126364"/>
            </a:xfrm>
            <a:custGeom>
              <a:avLst/>
              <a:gdLst/>
              <a:ahLst/>
              <a:cxnLst/>
              <a:rect l="l" t="t" r="r" b="b"/>
              <a:pathLst>
                <a:path w="1383030" h="126364">
                  <a:moveTo>
                    <a:pt x="1382433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1382433" y="126123"/>
                  </a:lnTo>
                  <a:lnTo>
                    <a:pt x="1382433" y="0"/>
                  </a:lnTo>
                  <a:close/>
                </a:path>
              </a:pathLst>
            </a:custGeom>
            <a:solidFill>
              <a:srgbClr val="00004B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958467" y="3113874"/>
              <a:ext cx="3801745" cy="126364"/>
            </a:xfrm>
            <a:custGeom>
              <a:avLst/>
              <a:gdLst/>
              <a:ahLst/>
              <a:cxnLst/>
              <a:rect l="l" t="t" r="r" b="b"/>
              <a:pathLst>
                <a:path w="3801745" h="126364">
                  <a:moveTo>
                    <a:pt x="0" y="126123"/>
                  </a:moveTo>
                  <a:lnTo>
                    <a:pt x="3801529" y="126123"/>
                  </a:lnTo>
                  <a:lnTo>
                    <a:pt x="3801529" y="0"/>
                  </a:lnTo>
                  <a:lnTo>
                    <a:pt x="0" y="0"/>
                  </a:lnTo>
                  <a:lnTo>
                    <a:pt x="0" y="126123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6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600" b="1" i="0" u="none" strike="noStrike" kern="120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38100" marR="0" lvl="0" indent="0" algn="l" defTabSz="914400" rtl="0" eaLnBrk="1" fontAlgn="auto" latinLnBrk="0" hangingPunct="1">
                <a:lnSpc>
                  <a:spcPts val="6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r>
              <a:rPr kumimoji="0" sz="600" b="1" i="0" u="none" strike="noStrike" kern="120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/35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6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" b="1" i="0" u="none" strike="noStrike" kern="120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Shaon</a:t>
            </a:r>
            <a:r>
              <a:rPr kumimoji="0" sz="600" b="1" i="0" u="none" strike="noStrike" kern="120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600" b="1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Kumer</a:t>
            </a:r>
            <a:r>
              <a:rPr kumimoji="0" sz="600" b="1" i="0" u="none" strike="noStrike" kern="1200" cap="none" spc="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600" b="1" i="0" u="none" strike="noStrike" kern="1200" cap="none" spc="-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Paul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446183" y="3128943"/>
            <a:ext cx="11658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6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" b="1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Underwater</a:t>
            </a:r>
            <a:r>
              <a:rPr kumimoji="0" sz="600" b="1" i="0" u="none" strike="noStrike" kern="1200" cap="none" spc="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kumimoji="0" sz="600" b="1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</a:t>
            </a:r>
            <a:r>
              <a:rPr kumimoji="0" sz="600" b="1" i="0" u="none" strike="noStrike" kern="120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kumimoji="0" sz="600" b="1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Enhancement</a:t>
            </a:r>
            <a:endParaRPr kumimoji="0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90F331-FB79-535A-1662-4D156924912D}"/>
              </a:ext>
            </a:extLst>
          </p:cNvPr>
          <p:cNvSpPr txBox="1"/>
          <p:nvPr/>
        </p:nvSpPr>
        <p:spPr>
          <a:xfrm>
            <a:off x="368300" y="558224"/>
            <a:ext cx="525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1200" b="0" i="0" dirty="0">
                <a:effectLst/>
                <a:latin typeface="Arial" panose="020B0604020202020204" pitchFamily="34" charset="0"/>
              </a:rPr>
              <a:t>Contrast enhancement of white balanced image by Global Histogram Equalization.</a:t>
            </a:r>
            <a:endParaRPr lang="en-US" sz="1200" dirty="0"/>
          </a:p>
        </p:txBody>
      </p:sp>
      <p:pic>
        <p:nvPicPr>
          <p:cNvPr id="17" name="Picture 16" descr="A close-up of a sea anemone&#10;&#10;Description automatically generated">
            <a:extLst>
              <a:ext uri="{FF2B5EF4-FFF2-40B4-BE49-F238E27FC236}">
                <a16:creationId xmlns:a16="http://schemas.microsoft.com/office/drawing/2014/main" id="{D68213F6-A7D7-24FE-8DC3-87011E76E2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95" y="1012825"/>
            <a:ext cx="4559300" cy="16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089550"/>
      </p:ext>
    </p:extLst>
  </p:cSld>
  <p:clrMapOvr>
    <a:masterClrMapping/>
  </p:clrMapOvr>
  <p:transition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16101" y="3586"/>
            <a:ext cx="1007694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800" spc="-40" dirty="0">
                <a:solidFill>
                  <a:srgbClr val="FFFFFF"/>
                </a:solidFill>
                <a:latin typeface="Tahoma"/>
                <a:cs typeface="Tahoma"/>
              </a:rPr>
              <a:t>Expected Contributions</a:t>
            </a:r>
            <a:endParaRPr lang="en-US" sz="800" dirty="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30530"/>
            <a:chOff x="0" y="0"/>
            <a:chExt cx="5760085" cy="430530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9380"/>
            </a:xfrm>
            <a:custGeom>
              <a:avLst/>
              <a:gdLst/>
              <a:ahLst/>
              <a:cxnLst/>
              <a:rect l="l" t="t" r="r" b="b"/>
              <a:pathLst>
                <a:path w="2880360" h="119380">
                  <a:moveTo>
                    <a:pt x="0" y="119083"/>
                  </a:moveTo>
                  <a:lnTo>
                    <a:pt x="2880004" y="119083"/>
                  </a:lnTo>
                  <a:lnTo>
                    <a:pt x="2880004" y="0"/>
                  </a:lnTo>
                  <a:lnTo>
                    <a:pt x="0" y="0"/>
                  </a:lnTo>
                  <a:lnTo>
                    <a:pt x="0" y="119083"/>
                  </a:lnTo>
                  <a:close/>
                </a:path>
              </a:pathLst>
            </a:custGeom>
            <a:solidFill>
              <a:srgbClr val="0000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9083"/>
              <a:ext cx="5760073" cy="31125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4762" y="116507"/>
            <a:ext cx="1889938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400" spc="-40" dirty="0">
                <a:solidFill>
                  <a:srgbClr val="FFFFFF"/>
                </a:solidFill>
                <a:latin typeface="Tahoma"/>
                <a:cs typeface="Tahoma"/>
              </a:rPr>
              <a:t>Expected Contributions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18895" y="1419777"/>
            <a:ext cx="2209800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lang="en-US" sz="1200" spc="-40" dirty="0">
                <a:latin typeface="Tahoma"/>
                <a:cs typeface="Tahoma"/>
              </a:rPr>
              <a:t>Expected Contributions</a:t>
            </a:r>
            <a:endParaRPr lang="en-US" sz="1200" dirty="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113874"/>
            <a:ext cx="5760085" cy="126364"/>
            <a:chOff x="0" y="3113874"/>
            <a:chExt cx="5760085" cy="126364"/>
          </a:xfrm>
        </p:grpSpPr>
        <p:sp>
          <p:nvSpPr>
            <p:cNvPr id="9" name="object 9"/>
            <p:cNvSpPr/>
            <p:nvPr/>
          </p:nvSpPr>
          <p:spPr>
            <a:xfrm>
              <a:off x="0" y="3113874"/>
              <a:ext cx="518795" cy="126364"/>
            </a:xfrm>
            <a:custGeom>
              <a:avLst/>
              <a:gdLst/>
              <a:ahLst/>
              <a:cxnLst/>
              <a:rect l="l" t="t" r="r" b="b"/>
              <a:pathLst>
                <a:path w="518795" h="126364">
                  <a:moveTo>
                    <a:pt x="51837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518375" y="126123"/>
                  </a:lnTo>
                  <a:lnTo>
                    <a:pt x="518375" y="0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7204" y="3113874"/>
              <a:ext cx="1383030" cy="126364"/>
            </a:xfrm>
            <a:custGeom>
              <a:avLst/>
              <a:gdLst/>
              <a:ahLst/>
              <a:cxnLst/>
              <a:rect l="l" t="t" r="r" b="b"/>
              <a:pathLst>
                <a:path w="1383030" h="126364">
                  <a:moveTo>
                    <a:pt x="1382433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1382433" y="126123"/>
                  </a:lnTo>
                  <a:lnTo>
                    <a:pt x="1382433" y="0"/>
                  </a:lnTo>
                  <a:close/>
                </a:path>
              </a:pathLst>
            </a:custGeom>
            <a:solidFill>
              <a:srgbClr val="0000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58467" y="3113874"/>
              <a:ext cx="3801745" cy="126364"/>
            </a:xfrm>
            <a:custGeom>
              <a:avLst/>
              <a:gdLst/>
              <a:ahLst/>
              <a:cxnLst/>
              <a:rect l="l" t="t" r="r" b="b"/>
              <a:pathLst>
                <a:path w="3801745" h="126364">
                  <a:moveTo>
                    <a:pt x="0" y="126123"/>
                  </a:moveTo>
                  <a:lnTo>
                    <a:pt x="3801529" y="126123"/>
                  </a:lnTo>
                  <a:lnTo>
                    <a:pt x="3801529" y="0"/>
                  </a:lnTo>
                  <a:lnTo>
                    <a:pt x="0" y="0"/>
                  </a:lnTo>
                  <a:lnTo>
                    <a:pt x="0" y="126123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25" dirty="0"/>
              <a:t>38</a:t>
            </a:fld>
            <a:r>
              <a:rPr spc="25" dirty="0"/>
              <a:t>/35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35" dirty="0"/>
              <a:t>Shaon</a:t>
            </a:r>
            <a:r>
              <a:rPr spc="25" dirty="0"/>
              <a:t> </a:t>
            </a:r>
            <a:r>
              <a:rPr spc="-15" dirty="0"/>
              <a:t>Kumer</a:t>
            </a:r>
            <a:r>
              <a:rPr spc="30" dirty="0"/>
              <a:t> </a:t>
            </a:r>
            <a:r>
              <a:rPr spc="-20" dirty="0"/>
              <a:t>Paul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446183" y="3128943"/>
            <a:ext cx="11658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Underwater</a:t>
            </a:r>
            <a:r>
              <a:rPr sz="600" b="1" spc="30" dirty="0">
                <a:solidFill>
                  <a:schemeClr val="bg1"/>
                </a:solidFill>
                <a:latin typeface="Arial"/>
                <a:cs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</a:t>
            </a:r>
            <a:r>
              <a:rPr sz="600" b="1" spc="35" dirty="0">
                <a:solidFill>
                  <a:schemeClr val="bg1"/>
                </a:solidFill>
                <a:latin typeface="Arial"/>
                <a:cs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25" dirty="0">
                <a:solidFill>
                  <a:schemeClr val="bg1"/>
                </a:solidFill>
                <a:latin typeface="Arial"/>
                <a:cs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Enhancement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4806103"/>
      </p:ext>
    </p:extLst>
  </p:cSld>
  <p:clrMapOvr>
    <a:masterClrMapping/>
  </p:clrMapOvr>
  <p:transition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82609" y="3586"/>
            <a:ext cx="84074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2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Expected</a:t>
            </a:r>
            <a:r>
              <a:rPr sz="600" b="1" spc="-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2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Contributions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30530"/>
            <a:chOff x="0" y="0"/>
            <a:chExt cx="5760085" cy="430530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9380"/>
            </a:xfrm>
            <a:custGeom>
              <a:avLst/>
              <a:gdLst/>
              <a:ahLst/>
              <a:cxnLst/>
              <a:rect l="l" t="t" r="r" b="b"/>
              <a:pathLst>
                <a:path w="2880360" h="119380">
                  <a:moveTo>
                    <a:pt x="0" y="119083"/>
                  </a:moveTo>
                  <a:lnTo>
                    <a:pt x="2880004" y="119083"/>
                  </a:lnTo>
                  <a:lnTo>
                    <a:pt x="2880004" y="0"/>
                  </a:lnTo>
                  <a:lnTo>
                    <a:pt x="0" y="0"/>
                  </a:lnTo>
                  <a:lnTo>
                    <a:pt x="0" y="119083"/>
                  </a:lnTo>
                  <a:close/>
                </a:path>
              </a:pathLst>
            </a:custGeom>
            <a:solidFill>
              <a:srgbClr val="0000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083"/>
              <a:ext cx="5760073" cy="31125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80" dirty="0"/>
              <a:t>Improved</a:t>
            </a:r>
            <a:r>
              <a:rPr spc="25" dirty="0"/>
              <a:t> </a:t>
            </a:r>
            <a:r>
              <a:rPr spc="-55" dirty="0"/>
              <a:t>Underwater</a:t>
            </a:r>
            <a:r>
              <a:rPr spc="30" dirty="0"/>
              <a:t> </a:t>
            </a:r>
            <a:r>
              <a:rPr spc="-70" dirty="0"/>
              <a:t>Imaging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5844" y="1262302"/>
            <a:ext cx="5380355" cy="53594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40" dirty="0">
                <a:latin typeface="Microsoft Sans Serif"/>
                <a:cs typeface="Microsoft Sans Serif"/>
              </a:rPr>
              <a:t>The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50" dirty="0">
                <a:latin typeface="Microsoft Sans Serif"/>
                <a:cs typeface="Microsoft Sans Serif"/>
              </a:rPr>
              <a:t>underwater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65" dirty="0">
                <a:latin typeface="Microsoft Sans Serif"/>
                <a:cs typeface="Microsoft Sans Serif"/>
              </a:rPr>
              <a:t>image</a:t>
            </a:r>
            <a:r>
              <a:rPr sz="1100" spc="80" dirty="0">
                <a:latin typeface="Microsoft Sans Serif"/>
                <a:cs typeface="Microsoft Sans Serif"/>
              </a:rPr>
              <a:t> </a:t>
            </a:r>
            <a:r>
              <a:rPr sz="1100" spc="-25" dirty="0">
                <a:latin typeface="Microsoft Sans Serif"/>
                <a:cs typeface="Microsoft Sans Serif"/>
              </a:rPr>
              <a:t>quality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10" dirty="0">
                <a:latin typeface="Microsoft Sans Serif"/>
                <a:cs typeface="Microsoft Sans Serif"/>
              </a:rPr>
              <a:t>will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55" dirty="0">
                <a:latin typeface="Microsoft Sans Serif"/>
                <a:cs typeface="Microsoft Sans Serif"/>
              </a:rPr>
              <a:t>improve</a:t>
            </a:r>
            <a:r>
              <a:rPr sz="1100" spc="80" dirty="0">
                <a:latin typeface="Microsoft Sans Serif"/>
                <a:cs typeface="Microsoft Sans Serif"/>
              </a:rPr>
              <a:t> </a:t>
            </a:r>
            <a:r>
              <a:rPr sz="1100" spc="-114" dirty="0">
                <a:latin typeface="Microsoft Sans Serif"/>
                <a:cs typeface="Microsoft Sans Serif"/>
              </a:rPr>
              <a:t>as</a:t>
            </a:r>
            <a:r>
              <a:rPr sz="1100" spc="-95" dirty="0">
                <a:latin typeface="Microsoft Sans Serif"/>
                <a:cs typeface="Microsoft Sans Serif"/>
              </a:rPr>
              <a:t> </a:t>
            </a:r>
            <a:r>
              <a:rPr sz="1100" spc="-90" dirty="0">
                <a:latin typeface="Microsoft Sans Serif"/>
                <a:cs typeface="Microsoft Sans Serif"/>
              </a:rPr>
              <a:t>a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35" dirty="0">
                <a:latin typeface="Microsoft Sans Serif"/>
                <a:cs typeface="Microsoft Sans Serif"/>
              </a:rPr>
              <a:t>result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20" dirty="0">
                <a:latin typeface="Microsoft Sans Serif"/>
                <a:cs typeface="Microsoft Sans Serif"/>
              </a:rPr>
              <a:t>of</a:t>
            </a:r>
            <a:r>
              <a:rPr sz="1100" spc="80" dirty="0">
                <a:latin typeface="Microsoft Sans Serif"/>
                <a:cs typeface="Microsoft Sans Serif"/>
              </a:rPr>
              <a:t> </a:t>
            </a:r>
            <a:r>
              <a:rPr sz="1100" spc="-25" dirty="0">
                <a:latin typeface="Microsoft Sans Serif"/>
                <a:cs typeface="Microsoft Sans Serif"/>
              </a:rPr>
              <a:t>this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70" dirty="0">
                <a:latin typeface="Microsoft Sans Serif"/>
                <a:cs typeface="Microsoft Sans Serif"/>
              </a:rPr>
              <a:t>research.</a:t>
            </a:r>
            <a:r>
              <a:rPr sz="1100" spc="-20" dirty="0">
                <a:latin typeface="Microsoft Sans Serif"/>
                <a:cs typeface="Microsoft Sans Serif"/>
              </a:rPr>
              <a:t> </a:t>
            </a:r>
            <a:r>
              <a:rPr sz="1100" spc="-30" dirty="0">
                <a:latin typeface="Microsoft Sans Serif"/>
                <a:cs typeface="Microsoft Sans Serif"/>
              </a:rPr>
              <a:t>This</a:t>
            </a:r>
            <a:r>
              <a:rPr sz="1100" spc="80" dirty="0">
                <a:latin typeface="Microsoft Sans Serif"/>
                <a:cs typeface="Microsoft Sans Serif"/>
              </a:rPr>
              <a:t> </a:t>
            </a:r>
            <a:r>
              <a:rPr sz="1100" spc="-65" dirty="0">
                <a:latin typeface="Microsoft Sans Serif"/>
                <a:cs typeface="Microsoft Sans Serif"/>
              </a:rPr>
              <a:t>is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30" dirty="0">
                <a:latin typeface="Microsoft Sans Serif"/>
                <a:cs typeface="Microsoft Sans Serif"/>
              </a:rPr>
              <a:t>significant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25" dirty="0">
                <a:latin typeface="Microsoft Sans Serif"/>
                <a:cs typeface="Microsoft Sans Serif"/>
              </a:rPr>
              <a:t>for </a:t>
            </a:r>
            <a:r>
              <a:rPr sz="1100" spc="-280" dirty="0">
                <a:latin typeface="Microsoft Sans Serif"/>
                <a:cs typeface="Microsoft Sans Serif"/>
              </a:rPr>
              <a:t> </a:t>
            </a:r>
            <a:r>
              <a:rPr sz="1100" spc="-60" dirty="0">
                <a:latin typeface="Microsoft Sans Serif"/>
                <a:cs typeface="Microsoft Sans Serif"/>
              </a:rPr>
              <a:t>marine</a:t>
            </a:r>
            <a:r>
              <a:rPr sz="1100" spc="-55" dirty="0">
                <a:latin typeface="Microsoft Sans Serif"/>
                <a:cs typeface="Microsoft Sans Serif"/>
              </a:rPr>
              <a:t> </a:t>
            </a:r>
            <a:r>
              <a:rPr sz="1100" spc="-40" dirty="0">
                <a:latin typeface="Microsoft Sans Serif"/>
                <a:cs typeface="Microsoft Sans Serif"/>
              </a:rPr>
              <a:t>biologists, </a:t>
            </a:r>
            <a:r>
              <a:rPr sz="1100" spc="-50" dirty="0">
                <a:latin typeface="Microsoft Sans Serif"/>
                <a:cs typeface="Microsoft Sans Serif"/>
              </a:rPr>
              <a:t>underwater</a:t>
            </a:r>
            <a:r>
              <a:rPr sz="1100" spc="-45" dirty="0">
                <a:latin typeface="Microsoft Sans Serif"/>
                <a:cs typeface="Microsoft Sans Serif"/>
              </a:rPr>
              <a:t> </a:t>
            </a:r>
            <a:r>
              <a:rPr sz="1100" spc="-60" dirty="0">
                <a:latin typeface="Microsoft Sans Serif"/>
                <a:cs typeface="Microsoft Sans Serif"/>
              </a:rPr>
              <a:t>explorers,</a:t>
            </a:r>
            <a:r>
              <a:rPr sz="1100" spc="-55" dirty="0">
                <a:latin typeface="Microsoft Sans Serif"/>
                <a:cs typeface="Microsoft Sans Serif"/>
              </a:rPr>
              <a:t> </a:t>
            </a:r>
            <a:r>
              <a:rPr sz="1100" spc="-65" dirty="0">
                <a:latin typeface="Microsoft Sans Serif"/>
                <a:cs typeface="Microsoft Sans Serif"/>
              </a:rPr>
              <a:t>and</a:t>
            </a:r>
            <a:r>
              <a:rPr sz="1100" spc="-60" dirty="0">
                <a:latin typeface="Microsoft Sans Serif"/>
                <a:cs typeface="Microsoft Sans Serif"/>
              </a:rPr>
              <a:t> </a:t>
            </a:r>
            <a:r>
              <a:rPr sz="1100" spc="-95" dirty="0">
                <a:latin typeface="Microsoft Sans Serif"/>
                <a:cs typeface="Microsoft Sans Serif"/>
              </a:rPr>
              <a:t>businesses</a:t>
            </a:r>
            <a:r>
              <a:rPr sz="1100" spc="-90" dirty="0">
                <a:latin typeface="Microsoft Sans Serif"/>
                <a:cs typeface="Microsoft Sans Serif"/>
              </a:rPr>
              <a:t> </a:t>
            </a:r>
            <a:r>
              <a:rPr sz="1100" spc="-40" dirty="0">
                <a:latin typeface="Microsoft Sans Serif"/>
                <a:cs typeface="Microsoft Sans Serif"/>
              </a:rPr>
              <a:t>like </a:t>
            </a:r>
            <a:r>
              <a:rPr sz="1100" spc="-35" dirty="0">
                <a:latin typeface="Microsoft Sans Serif"/>
                <a:cs typeface="Microsoft Sans Serif"/>
              </a:rPr>
              <a:t>robotics </a:t>
            </a:r>
            <a:r>
              <a:rPr sz="1100" spc="-65" dirty="0">
                <a:latin typeface="Microsoft Sans Serif"/>
                <a:cs typeface="Microsoft Sans Serif"/>
              </a:rPr>
              <a:t>and</a:t>
            </a:r>
            <a:r>
              <a:rPr sz="1100" spc="-60" dirty="0">
                <a:latin typeface="Microsoft Sans Serif"/>
                <a:cs typeface="Microsoft Sans Serif"/>
              </a:rPr>
              <a:t> </a:t>
            </a:r>
            <a:r>
              <a:rPr sz="1100" spc="-50" dirty="0">
                <a:latin typeface="Microsoft Sans Serif"/>
                <a:cs typeface="Microsoft Sans Serif"/>
              </a:rPr>
              <a:t>inspections</a:t>
            </a:r>
            <a:r>
              <a:rPr sz="1100" spc="-45" dirty="0">
                <a:latin typeface="Microsoft Sans Serif"/>
                <a:cs typeface="Microsoft Sans Serif"/>
              </a:rPr>
              <a:t> </a:t>
            </a:r>
            <a:r>
              <a:rPr sz="1100" spc="-75" dirty="0">
                <a:latin typeface="Microsoft Sans Serif"/>
                <a:cs typeface="Microsoft Sans Serif"/>
              </a:rPr>
              <a:t>since</a:t>
            </a:r>
            <a:r>
              <a:rPr sz="1100" spc="-70" dirty="0">
                <a:latin typeface="Microsoft Sans Serif"/>
                <a:cs typeface="Microsoft Sans Serif"/>
              </a:rPr>
              <a:t> </a:t>
            </a:r>
            <a:r>
              <a:rPr sz="1100" spc="45" dirty="0">
                <a:latin typeface="Microsoft Sans Serif"/>
                <a:cs typeface="Microsoft Sans Serif"/>
              </a:rPr>
              <a:t>it </a:t>
            </a:r>
            <a:r>
              <a:rPr sz="1100" spc="-280" dirty="0">
                <a:latin typeface="Microsoft Sans Serif"/>
                <a:cs typeface="Microsoft Sans Serif"/>
              </a:rPr>
              <a:t> </a:t>
            </a:r>
            <a:r>
              <a:rPr sz="1100" spc="-65" dirty="0">
                <a:latin typeface="Microsoft Sans Serif"/>
                <a:cs typeface="Microsoft Sans Serif"/>
              </a:rPr>
              <a:t>improves</a:t>
            </a:r>
            <a:r>
              <a:rPr sz="1100" spc="70" dirty="0">
                <a:latin typeface="Microsoft Sans Serif"/>
                <a:cs typeface="Microsoft Sans Serif"/>
              </a:rPr>
              <a:t> </a:t>
            </a:r>
            <a:r>
              <a:rPr sz="1100" spc="-15" dirty="0">
                <a:latin typeface="Microsoft Sans Serif"/>
                <a:cs typeface="Microsoft Sans Serif"/>
              </a:rPr>
              <a:t>their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15" dirty="0">
                <a:latin typeface="Microsoft Sans Serif"/>
                <a:cs typeface="Microsoft Sans Serif"/>
              </a:rPr>
              <a:t>ability</a:t>
            </a:r>
            <a:r>
              <a:rPr sz="1100" spc="70" dirty="0">
                <a:latin typeface="Microsoft Sans Serif"/>
                <a:cs typeface="Microsoft Sans Serif"/>
              </a:rPr>
              <a:t> </a:t>
            </a:r>
            <a:r>
              <a:rPr sz="1100" spc="10" dirty="0">
                <a:latin typeface="Microsoft Sans Serif"/>
                <a:cs typeface="Microsoft Sans Serif"/>
              </a:rPr>
              <a:t>to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130" dirty="0">
                <a:latin typeface="Microsoft Sans Serif"/>
                <a:cs typeface="Microsoft Sans Serif"/>
              </a:rPr>
              <a:t>see</a:t>
            </a:r>
            <a:r>
              <a:rPr sz="1100" spc="-85" dirty="0">
                <a:latin typeface="Microsoft Sans Serif"/>
                <a:cs typeface="Microsoft Sans Serif"/>
              </a:rPr>
              <a:t> </a:t>
            </a:r>
            <a:r>
              <a:rPr sz="1100" spc="-65" dirty="0">
                <a:latin typeface="Microsoft Sans Serif"/>
                <a:cs typeface="Microsoft Sans Serif"/>
              </a:rPr>
              <a:t>and</a:t>
            </a:r>
            <a:r>
              <a:rPr sz="1100" spc="70" dirty="0">
                <a:latin typeface="Microsoft Sans Serif"/>
                <a:cs typeface="Microsoft Sans Serif"/>
              </a:rPr>
              <a:t> </a:t>
            </a:r>
            <a:r>
              <a:rPr sz="1100" spc="-70" dirty="0">
                <a:latin typeface="Microsoft Sans Serif"/>
                <a:cs typeface="Microsoft Sans Serif"/>
              </a:rPr>
              <a:t>comprehend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25" dirty="0">
                <a:latin typeface="Microsoft Sans Serif"/>
                <a:cs typeface="Microsoft Sans Serif"/>
              </a:rPr>
              <a:t>what</a:t>
            </a:r>
            <a:r>
              <a:rPr sz="1100" spc="70" dirty="0">
                <a:latin typeface="Microsoft Sans Serif"/>
                <a:cs typeface="Microsoft Sans Serif"/>
              </a:rPr>
              <a:t> </a:t>
            </a:r>
            <a:r>
              <a:rPr sz="1100" spc="-65" dirty="0">
                <a:latin typeface="Microsoft Sans Serif"/>
                <a:cs typeface="Microsoft Sans Serif"/>
              </a:rPr>
              <a:t>is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40" dirty="0">
                <a:latin typeface="Microsoft Sans Serif"/>
                <a:cs typeface="Microsoft Sans Serif"/>
              </a:rPr>
              <a:t>occurring</a:t>
            </a:r>
            <a:r>
              <a:rPr sz="1100" spc="70" dirty="0">
                <a:latin typeface="Microsoft Sans Serif"/>
                <a:cs typeface="Microsoft Sans Serif"/>
              </a:rPr>
              <a:t> </a:t>
            </a:r>
            <a:r>
              <a:rPr sz="1100" spc="-60" dirty="0">
                <a:latin typeface="Microsoft Sans Serif"/>
                <a:cs typeface="Microsoft Sans Serif"/>
              </a:rPr>
              <a:t>below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30" dirty="0">
                <a:latin typeface="Microsoft Sans Serif"/>
                <a:cs typeface="Microsoft Sans Serif"/>
              </a:rPr>
              <a:t>the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55" dirty="0">
                <a:latin typeface="Microsoft Sans Serif"/>
                <a:cs typeface="Microsoft Sans Serif"/>
              </a:rPr>
              <a:t>surface.</a:t>
            </a:r>
            <a:endParaRPr sz="1100">
              <a:latin typeface="Microsoft Sans Serif"/>
              <a:cs typeface="Microsoft Sans Serif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113874"/>
            <a:ext cx="5760085" cy="126364"/>
            <a:chOff x="0" y="3113874"/>
            <a:chExt cx="5760085" cy="126364"/>
          </a:xfrm>
        </p:grpSpPr>
        <p:sp>
          <p:nvSpPr>
            <p:cNvPr id="9" name="object 9"/>
            <p:cNvSpPr/>
            <p:nvPr/>
          </p:nvSpPr>
          <p:spPr>
            <a:xfrm>
              <a:off x="0" y="3113874"/>
              <a:ext cx="518795" cy="126364"/>
            </a:xfrm>
            <a:custGeom>
              <a:avLst/>
              <a:gdLst/>
              <a:ahLst/>
              <a:cxnLst/>
              <a:rect l="l" t="t" r="r" b="b"/>
              <a:pathLst>
                <a:path w="518795" h="126364">
                  <a:moveTo>
                    <a:pt x="51837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518375" y="126123"/>
                  </a:lnTo>
                  <a:lnTo>
                    <a:pt x="518375" y="0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7204" y="3113874"/>
              <a:ext cx="1383030" cy="126364"/>
            </a:xfrm>
            <a:custGeom>
              <a:avLst/>
              <a:gdLst/>
              <a:ahLst/>
              <a:cxnLst/>
              <a:rect l="l" t="t" r="r" b="b"/>
              <a:pathLst>
                <a:path w="1383030" h="126364">
                  <a:moveTo>
                    <a:pt x="1382433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1382433" y="126123"/>
                  </a:lnTo>
                  <a:lnTo>
                    <a:pt x="1382433" y="0"/>
                  </a:lnTo>
                  <a:close/>
                </a:path>
              </a:pathLst>
            </a:custGeom>
            <a:solidFill>
              <a:srgbClr val="0000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58467" y="3113874"/>
              <a:ext cx="3801745" cy="126364"/>
            </a:xfrm>
            <a:custGeom>
              <a:avLst/>
              <a:gdLst/>
              <a:ahLst/>
              <a:cxnLst/>
              <a:rect l="l" t="t" r="r" b="b"/>
              <a:pathLst>
                <a:path w="3801745" h="126364">
                  <a:moveTo>
                    <a:pt x="0" y="126123"/>
                  </a:moveTo>
                  <a:lnTo>
                    <a:pt x="3801529" y="126123"/>
                  </a:lnTo>
                  <a:lnTo>
                    <a:pt x="3801529" y="0"/>
                  </a:lnTo>
                  <a:lnTo>
                    <a:pt x="0" y="0"/>
                  </a:lnTo>
                  <a:lnTo>
                    <a:pt x="0" y="126123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25" dirty="0"/>
              <a:t>39</a:t>
            </a:fld>
            <a:r>
              <a:rPr spc="25" dirty="0"/>
              <a:t>/35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35" dirty="0"/>
              <a:t>Shaon</a:t>
            </a:r>
            <a:r>
              <a:rPr spc="25" dirty="0"/>
              <a:t> </a:t>
            </a:r>
            <a:r>
              <a:rPr spc="-15" dirty="0"/>
              <a:t>Kumer</a:t>
            </a:r>
            <a:r>
              <a:rPr spc="30" dirty="0"/>
              <a:t> </a:t>
            </a:r>
            <a:r>
              <a:rPr spc="-20" dirty="0"/>
              <a:t>Paul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446183" y="3128943"/>
            <a:ext cx="11658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Underwater</a:t>
            </a:r>
            <a:r>
              <a:rPr sz="600" b="1" spc="30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</a:t>
            </a:r>
            <a:r>
              <a:rPr sz="600" b="1" spc="3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2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Enhancement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2108" y="3586"/>
            <a:ext cx="19018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2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Application</a:t>
            </a:r>
            <a:r>
              <a:rPr sz="600" b="1" spc="5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3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Areas</a:t>
            </a:r>
            <a:r>
              <a:rPr sz="600" b="1" spc="5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2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</a:t>
            </a:r>
            <a:r>
              <a:rPr sz="600" b="1" spc="5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Underwater</a:t>
            </a:r>
            <a:r>
              <a:rPr sz="600" b="1" spc="5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</a:t>
            </a:r>
            <a:r>
              <a:rPr sz="600" b="1" spc="5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2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Enhancement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30530"/>
            <a:chOff x="0" y="0"/>
            <a:chExt cx="5760085" cy="430530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9380"/>
            </a:xfrm>
            <a:custGeom>
              <a:avLst/>
              <a:gdLst/>
              <a:ahLst/>
              <a:cxnLst/>
              <a:rect l="l" t="t" r="r" b="b"/>
              <a:pathLst>
                <a:path w="2880360" h="119380">
                  <a:moveTo>
                    <a:pt x="0" y="119083"/>
                  </a:moveTo>
                  <a:lnTo>
                    <a:pt x="2880004" y="119083"/>
                  </a:lnTo>
                  <a:lnTo>
                    <a:pt x="2880004" y="0"/>
                  </a:lnTo>
                  <a:lnTo>
                    <a:pt x="0" y="0"/>
                  </a:lnTo>
                  <a:lnTo>
                    <a:pt x="0" y="119083"/>
                  </a:lnTo>
                  <a:close/>
                </a:path>
              </a:pathLst>
            </a:custGeom>
            <a:solidFill>
              <a:srgbClr val="0000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083"/>
              <a:ext cx="5760073" cy="31125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4762" y="116507"/>
            <a:ext cx="400939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/>
              <a:t>Application</a:t>
            </a:r>
            <a:r>
              <a:rPr spc="30" dirty="0"/>
              <a:t> </a:t>
            </a:r>
            <a:r>
              <a:rPr spc="-45" dirty="0"/>
              <a:t>Areas</a:t>
            </a:r>
            <a:r>
              <a:rPr spc="35" dirty="0"/>
              <a:t> </a:t>
            </a:r>
            <a:r>
              <a:rPr spc="-40" dirty="0"/>
              <a:t>of</a:t>
            </a:r>
            <a:r>
              <a:rPr spc="35" dirty="0"/>
              <a:t> </a:t>
            </a:r>
            <a:r>
              <a:rPr spc="-55" dirty="0"/>
              <a:t>Underwater</a:t>
            </a:r>
            <a:r>
              <a:rPr spc="35" dirty="0"/>
              <a:t> </a:t>
            </a:r>
            <a:r>
              <a:rPr spc="-95" dirty="0"/>
              <a:t>Image</a:t>
            </a:r>
            <a:r>
              <a:rPr spc="35" dirty="0"/>
              <a:t> </a:t>
            </a:r>
            <a:r>
              <a:rPr spc="-50" dirty="0"/>
              <a:t>Enhancement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91692" y="1385643"/>
            <a:ext cx="377825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b="1" spc="-35" dirty="0">
                <a:latin typeface="Arial"/>
                <a:cs typeface="Arial"/>
              </a:rPr>
              <a:t>Application</a:t>
            </a:r>
            <a:r>
              <a:rPr sz="1200" b="1" spc="95" dirty="0">
                <a:latin typeface="Arial"/>
                <a:cs typeface="Arial"/>
              </a:rPr>
              <a:t> </a:t>
            </a:r>
            <a:r>
              <a:rPr sz="1200" b="1" spc="-55" dirty="0">
                <a:latin typeface="Arial"/>
                <a:cs typeface="Arial"/>
              </a:rPr>
              <a:t>Areas</a:t>
            </a:r>
            <a:r>
              <a:rPr sz="1200" b="1" spc="95" dirty="0">
                <a:latin typeface="Arial"/>
                <a:cs typeface="Arial"/>
              </a:rPr>
              <a:t> </a:t>
            </a:r>
            <a:r>
              <a:rPr sz="1200" b="1" spc="-40" dirty="0">
                <a:latin typeface="Arial"/>
                <a:cs typeface="Arial"/>
              </a:rPr>
              <a:t>of</a:t>
            </a:r>
            <a:r>
              <a:rPr sz="1200" b="1" spc="100" dirty="0">
                <a:latin typeface="Arial"/>
                <a:cs typeface="Arial"/>
              </a:rPr>
              <a:t> </a:t>
            </a:r>
            <a:r>
              <a:rPr sz="1200" b="1" spc="-30" dirty="0">
                <a:latin typeface="Arial"/>
                <a:cs typeface="Arial"/>
              </a:rPr>
              <a:t>Underwater</a:t>
            </a:r>
            <a:r>
              <a:rPr sz="1200" b="1" spc="95" dirty="0">
                <a:latin typeface="Arial"/>
                <a:cs typeface="Arial"/>
              </a:rPr>
              <a:t> </a:t>
            </a:r>
            <a:r>
              <a:rPr sz="1200" b="1" spc="-30" dirty="0">
                <a:latin typeface="Arial"/>
                <a:cs typeface="Arial"/>
              </a:rPr>
              <a:t>Image</a:t>
            </a:r>
            <a:r>
              <a:rPr sz="1200" b="1" spc="100" dirty="0">
                <a:latin typeface="Arial"/>
                <a:cs typeface="Arial"/>
              </a:rPr>
              <a:t> </a:t>
            </a:r>
            <a:r>
              <a:rPr sz="1200" b="1" spc="-45" dirty="0">
                <a:latin typeface="Arial"/>
                <a:cs typeface="Arial"/>
              </a:rPr>
              <a:t>Enhancement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113874"/>
            <a:ext cx="5760085" cy="126364"/>
            <a:chOff x="0" y="3113874"/>
            <a:chExt cx="5760085" cy="126364"/>
          </a:xfrm>
        </p:grpSpPr>
        <p:sp>
          <p:nvSpPr>
            <p:cNvPr id="9" name="object 9"/>
            <p:cNvSpPr/>
            <p:nvPr/>
          </p:nvSpPr>
          <p:spPr>
            <a:xfrm>
              <a:off x="0" y="3113874"/>
              <a:ext cx="518795" cy="126364"/>
            </a:xfrm>
            <a:custGeom>
              <a:avLst/>
              <a:gdLst/>
              <a:ahLst/>
              <a:cxnLst/>
              <a:rect l="l" t="t" r="r" b="b"/>
              <a:pathLst>
                <a:path w="518795" h="126364">
                  <a:moveTo>
                    <a:pt x="51837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518375" y="126123"/>
                  </a:lnTo>
                  <a:lnTo>
                    <a:pt x="518375" y="0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7204" y="3113874"/>
              <a:ext cx="1383030" cy="126364"/>
            </a:xfrm>
            <a:custGeom>
              <a:avLst/>
              <a:gdLst/>
              <a:ahLst/>
              <a:cxnLst/>
              <a:rect l="l" t="t" r="r" b="b"/>
              <a:pathLst>
                <a:path w="1383030" h="126364">
                  <a:moveTo>
                    <a:pt x="1382433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1382433" y="126123"/>
                  </a:lnTo>
                  <a:lnTo>
                    <a:pt x="1382433" y="0"/>
                  </a:lnTo>
                  <a:close/>
                </a:path>
              </a:pathLst>
            </a:custGeom>
            <a:solidFill>
              <a:srgbClr val="0000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58467" y="3113874"/>
              <a:ext cx="3801745" cy="126364"/>
            </a:xfrm>
            <a:custGeom>
              <a:avLst/>
              <a:gdLst/>
              <a:ahLst/>
              <a:cxnLst/>
              <a:rect l="l" t="t" r="r" b="b"/>
              <a:pathLst>
                <a:path w="3801745" h="126364">
                  <a:moveTo>
                    <a:pt x="0" y="126123"/>
                  </a:moveTo>
                  <a:lnTo>
                    <a:pt x="3801529" y="126123"/>
                  </a:lnTo>
                  <a:lnTo>
                    <a:pt x="3801529" y="0"/>
                  </a:lnTo>
                  <a:lnTo>
                    <a:pt x="0" y="0"/>
                  </a:lnTo>
                  <a:lnTo>
                    <a:pt x="0" y="126123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25" dirty="0"/>
              <a:t>4</a:t>
            </a:fld>
            <a:r>
              <a:rPr spc="25" dirty="0"/>
              <a:t>/35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35" dirty="0"/>
              <a:t>Shaon</a:t>
            </a:r>
            <a:r>
              <a:rPr spc="25" dirty="0"/>
              <a:t> </a:t>
            </a:r>
            <a:r>
              <a:rPr spc="-15" dirty="0"/>
              <a:t>Kumer</a:t>
            </a:r>
            <a:r>
              <a:rPr spc="30" dirty="0"/>
              <a:t> </a:t>
            </a:r>
            <a:r>
              <a:rPr spc="-20" dirty="0"/>
              <a:t>Paul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446183" y="3128943"/>
            <a:ext cx="11658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Underwater</a:t>
            </a:r>
            <a:r>
              <a:rPr sz="600" b="1" spc="30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</a:t>
            </a:r>
            <a:r>
              <a:rPr sz="600" b="1" spc="3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2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Enhancement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82609" y="3586"/>
            <a:ext cx="84074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2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Expected</a:t>
            </a:r>
            <a:r>
              <a:rPr sz="600" b="1" spc="-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2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Contributions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30530"/>
            <a:chOff x="0" y="0"/>
            <a:chExt cx="5760085" cy="430530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9380"/>
            </a:xfrm>
            <a:custGeom>
              <a:avLst/>
              <a:gdLst/>
              <a:ahLst/>
              <a:cxnLst/>
              <a:rect l="l" t="t" r="r" b="b"/>
              <a:pathLst>
                <a:path w="2880360" h="119380">
                  <a:moveTo>
                    <a:pt x="0" y="119083"/>
                  </a:moveTo>
                  <a:lnTo>
                    <a:pt x="2880004" y="119083"/>
                  </a:lnTo>
                  <a:lnTo>
                    <a:pt x="2880004" y="0"/>
                  </a:lnTo>
                  <a:lnTo>
                    <a:pt x="0" y="0"/>
                  </a:lnTo>
                  <a:lnTo>
                    <a:pt x="0" y="119083"/>
                  </a:lnTo>
                  <a:close/>
                </a:path>
              </a:pathLst>
            </a:custGeom>
            <a:solidFill>
              <a:srgbClr val="0000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083"/>
              <a:ext cx="5760073" cy="31125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4762" y="116507"/>
            <a:ext cx="1793239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40" dirty="0"/>
              <a:t>User-Friendly</a:t>
            </a:r>
            <a:r>
              <a:rPr spc="-30" dirty="0"/>
              <a:t> </a:t>
            </a:r>
            <a:r>
              <a:rPr spc="-20" dirty="0"/>
              <a:t>Algorithm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5844" y="1262302"/>
            <a:ext cx="5504815" cy="53594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30" dirty="0">
                <a:latin typeface="Microsoft Sans Serif"/>
                <a:cs typeface="Microsoft Sans Serif"/>
              </a:rPr>
              <a:t>This </a:t>
            </a:r>
            <a:r>
              <a:rPr sz="1100" spc="-80" dirty="0">
                <a:latin typeface="Microsoft Sans Serif"/>
                <a:cs typeface="Microsoft Sans Serif"/>
              </a:rPr>
              <a:t>research</a:t>
            </a:r>
            <a:r>
              <a:rPr sz="1100" spc="-75" dirty="0">
                <a:latin typeface="Microsoft Sans Serif"/>
                <a:cs typeface="Microsoft Sans Serif"/>
              </a:rPr>
              <a:t> </a:t>
            </a:r>
            <a:r>
              <a:rPr sz="1100" spc="-70" dirty="0">
                <a:latin typeface="Microsoft Sans Serif"/>
                <a:cs typeface="Microsoft Sans Serif"/>
              </a:rPr>
              <a:t>aims</a:t>
            </a:r>
            <a:r>
              <a:rPr sz="1100" spc="-65" dirty="0">
                <a:latin typeface="Microsoft Sans Serif"/>
                <a:cs typeface="Microsoft Sans Serif"/>
              </a:rPr>
              <a:t> </a:t>
            </a:r>
            <a:r>
              <a:rPr sz="1100" spc="10" dirty="0">
                <a:latin typeface="Microsoft Sans Serif"/>
                <a:cs typeface="Microsoft Sans Serif"/>
              </a:rPr>
              <a:t>to </a:t>
            </a:r>
            <a:r>
              <a:rPr sz="1100" spc="-55" dirty="0">
                <a:latin typeface="Microsoft Sans Serif"/>
                <a:cs typeface="Microsoft Sans Serif"/>
              </a:rPr>
              <a:t>create</a:t>
            </a:r>
            <a:r>
              <a:rPr sz="1100" spc="-50" dirty="0">
                <a:latin typeface="Microsoft Sans Serif"/>
                <a:cs typeface="Microsoft Sans Serif"/>
              </a:rPr>
              <a:t> </a:t>
            </a:r>
            <a:r>
              <a:rPr sz="1100" spc="-90" dirty="0">
                <a:latin typeface="Microsoft Sans Serif"/>
                <a:cs typeface="Microsoft Sans Serif"/>
              </a:rPr>
              <a:t>a</a:t>
            </a:r>
            <a:r>
              <a:rPr sz="1100" spc="-85" dirty="0">
                <a:latin typeface="Microsoft Sans Serif"/>
                <a:cs typeface="Microsoft Sans Serif"/>
              </a:rPr>
              <a:t> </a:t>
            </a:r>
            <a:r>
              <a:rPr sz="1100" spc="-45" dirty="0">
                <a:latin typeface="Microsoft Sans Serif"/>
                <a:cs typeface="Microsoft Sans Serif"/>
              </a:rPr>
              <a:t>user-friendly</a:t>
            </a:r>
            <a:r>
              <a:rPr sz="1100" spc="-40" dirty="0">
                <a:latin typeface="Microsoft Sans Serif"/>
                <a:cs typeface="Microsoft Sans Serif"/>
              </a:rPr>
              <a:t> </a:t>
            </a:r>
            <a:r>
              <a:rPr sz="1100" spc="-60" dirty="0">
                <a:latin typeface="Microsoft Sans Serif"/>
                <a:cs typeface="Microsoft Sans Serif"/>
              </a:rPr>
              <a:t>deep-learning</a:t>
            </a:r>
            <a:r>
              <a:rPr sz="1100" spc="-55" dirty="0">
                <a:latin typeface="Microsoft Sans Serif"/>
                <a:cs typeface="Microsoft Sans Serif"/>
              </a:rPr>
              <a:t> </a:t>
            </a:r>
            <a:r>
              <a:rPr sz="1100" spc="-40" dirty="0">
                <a:latin typeface="Microsoft Sans Serif"/>
                <a:cs typeface="Microsoft Sans Serif"/>
              </a:rPr>
              <a:t>method </a:t>
            </a:r>
            <a:r>
              <a:rPr sz="1100" spc="5" dirty="0">
                <a:latin typeface="Microsoft Sans Serif"/>
                <a:cs typeface="Microsoft Sans Serif"/>
              </a:rPr>
              <a:t>that </a:t>
            </a:r>
            <a:r>
              <a:rPr sz="1100" spc="-10" dirty="0">
                <a:latin typeface="Microsoft Sans Serif"/>
                <a:cs typeface="Microsoft Sans Serif"/>
              </a:rPr>
              <a:t>will </a:t>
            </a:r>
            <a:r>
              <a:rPr sz="1100" spc="-80" dirty="0">
                <a:latin typeface="Microsoft Sans Serif"/>
                <a:cs typeface="Microsoft Sans Serif"/>
              </a:rPr>
              <a:t>make</a:t>
            </a:r>
            <a:r>
              <a:rPr sz="1100" spc="-75" dirty="0">
                <a:latin typeface="Microsoft Sans Serif"/>
                <a:cs typeface="Microsoft Sans Serif"/>
              </a:rPr>
              <a:t> </a:t>
            </a:r>
            <a:r>
              <a:rPr sz="1100" spc="-50" dirty="0">
                <a:latin typeface="Microsoft Sans Serif"/>
                <a:cs typeface="Microsoft Sans Serif"/>
              </a:rPr>
              <a:t>Underwater </a:t>
            </a:r>
            <a:r>
              <a:rPr sz="1100" spc="-45" dirty="0">
                <a:latin typeface="Microsoft Sans Serif"/>
                <a:cs typeface="Microsoft Sans Serif"/>
              </a:rPr>
              <a:t> </a:t>
            </a:r>
            <a:r>
              <a:rPr sz="1100" spc="-65" dirty="0">
                <a:latin typeface="Microsoft Sans Serif"/>
                <a:cs typeface="Microsoft Sans Serif"/>
              </a:rPr>
              <a:t>image</a:t>
            </a:r>
            <a:r>
              <a:rPr sz="1100" spc="-60" dirty="0">
                <a:latin typeface="Microsoft Sans Serif"/>
                <a:cs typeface="Microsoft Sans Serif"/>
              </a:rPr>
              <a:t> </a:t>
            </a:r>
            <a:r>
              <a:rPr sz="1100" spc="-65" dirty="0">
                <a:latin typeface="Microsoft Sans Serif"/>
                <a:cs typeface="Microsoft Sans Serif"/>
              </a:rPr>
              <a:t>enhancement</a:t>
            </a:r>
            <a:r>
              <a:rPr sz="1100" spc="-60" dirty="0">
                <a:latin typeface="Microsoft Sans Serif"/>
                <a:cs typeface="Microsoft Sans Serif"/>
              </a:rPr>
              <a:t> </a:t>
            </a:r>
            <a:r>
              <a:rPr sz="1100" spc="-65" dirty="0">
                <a:latin typeface="Microsoft Sans Serif"/>
                <a:cs typeface="Microsoft Sans Serif"/>
              </a:rPr>
              <a:t>is</a:t>
            </a:r>
            <a:r>
              <a:rPr sz="1100" spc="-60" dirty="0">
                <a:latin typeface="Microsoft Sans Serif"/>
                <a:cs typeface="Microsoft Sans Serif"/>
              </a:rPr>
              <a:t> </a:t>
            </a:r>
            <a:r>
              <a:rPr sz="1100" spc="-70" dirty="0">
                <a:latin typeface="Microsoft Sans Serif"/>
                <a:cs typeface="Microsoft Sans Serif"/>
              </a:rPr>
              <a:t>easier.</a:t>
            </a:r>
            <a:r>
              <a:rPr sz="1100" spc="-65" dirty="0">
                <a:latin typeface="Microsoft Sans Serif"/>
                <a:cs typeface="Microsoft Sans Serif"/>
              </a:rPr>
              <a:t> </a:t>
            </a:r>
            <a:r>
              <a:rPr sz="1100" spc="-50" dirty="0">
                <a:latin typeface="Microsoft Sans Serif"/>
                <a:cs typeface="Microsoft Sans Serif"/>
              </a:rPr>
              <a:t>Thanks</a:t>
            </a:r>
            <a:r>
              <a:rPr sz="1100" spc="-45" dirty="0">
                <a:latin typeface="Microsoft Sans Serif"/>
                <a:cs typeface="Microsoft Sans Serif"/>
              </a:rPr>
              <a:t> </a:t>
            </a:r>
            <a:r>
              <a:rPr sz="1100" spc="10" dirty="0">
                <a:latin typeface="Microsoft Sans Serif"/>
                <a:cs typeface="Microsoft Sans Serif"/>
              </a:rPr>
              <a:t>to </a:t>
            </a:r>
            <a:r>
              <a:rPr sz="1100" spc="-25" dirty="0">
                <a:latin typeface="Microsoft Sans Serif"/>
                <a:cs typeface="Microsoft Sans Serif"/>
              </a:rPr>
              <a:t>this </a:t>
            </a:r>
            <a:r>
              <a:rPr sz="1100" spc="-40" dirty="0">
                <a:latin typeface="Microsoft Sans Serif"/>
                <a:cs typeface="Microsoft Sans Serif"/>
              </a:rPr>
              <a:t>breakthrough, </a:t>
            </a:r>
            <a:r>
              <a:rPr sz="1100" spc="-90" dirty="0">
                <a:latin typeface="Microsoft Sans Serif"/>
                <a:cs typeface="Microsoft Sans Serif"/>
              </a:rPr>
              <a:t>users</a:t>
            </a:r>
            <a:r>
              <a:rPr sz="1100" spc="-85" dirty="0">
                <a:latin typeface="Microsoft Sans Serif"/>
                <a:cs typeface="Microsoft Sans Serif"/>
              </a:rPr>
              <a:t> </a:t>
            </a:r>
            <a:r>
              <a:rPr sz="1100" spc="-20" dirty="0">
                <a:latin typeface="Microsoft Sans Serif"/>
                <a:cs typeface="Microsoft Sans Serif"/>
              </a:rPr>
              <a:t>of </a:t>
            </a:r>
            <a:r>
              <a:rPr sz="1100" spc="-30" dirty="0">
                <a:latin typeface="Microsoft Sans Serif"/>
                <a:cs typeface="Microsoft Sans Serif"/>
              </a:rPr>
              <a:t>all </a:t>
            </a:r>
            <a:r>
              <a:rPr sz="1100" spc="-60" dirty="0">
                <a:latin typeface="Microsoft Sans Serif"/>
                <a:cs typeface="Microsoft Sans Serif"/>
              </a:rPr>
              <a:t>backgrounds</a:t>
            </a:r>
            <a:r>
              <a:rPr sz="1100" spc="-55" dirty="0">
                <a:latin typeface="Microsoft Sans Serif"/>
                <a:cs typeface="Microsoft Sans Serif"/>
              </a:rPr>
              <a:t> </a:t>
            </a:r>
            <a:r>
              <a:rPr sz="1100" spc="-70" dirty="0">
                <a:latin typeface="Microsoft Sans Serif"/>
                <a:cs typeface="Microsoft Sans Serif"/>
              </a:rPr>
              <a:t>can</a:t>
            </a:r>
            <a:r>
              <a:rPr sz="1100" spc="-65" dirty="0">
                <a:latin typeface="Microsoft Sans Serif"/>
                <a:cs typeface="Microsoft Sans Serif"/>
              </a:rPr>
              <a:t> easily </a:t>
            </a:r>
            <a:r>
              <a:rPr sz="1100" spc="-280" dirty="0">
                <a:latin typeface="Microsoft Sans Serif"/>
                <a:cs typeface="Microsoft Sans Serif"/>
              </a:rPr>
              <a:t> </a:t>
            </a:r>
            <a:r>
              <a:rPr sz="1100" spc="-80" dirty="0">
                <a:latin typeface="Microsoft Sans Serif"/>
                <a:cs typeface="Microsoft Sans Serif"/>
              </a:rPr>
              <a:t>enhance</a:t>
            </a:r>
            <a:r>
              <a:rPr sz="1100" spc="65" dirty="0">
                <a:latin typeface="Microsoft Sans Serif"/>
                <a:cs typeface="Microsoft Sans Serif"/>
              </a:rPr>
              <a:t> </a:t>
            </a:r>
            <a:r>
              <a:rPr sz="1100" spc="-30" dirty="0">
                <a:latin typeface="Microsoft Sans Serif"/>
                <a:cs typeface="Microsoft Sans Serif"/>
              </a:rPr>
              <a:t>the</a:t>
            </a:r>
            <a:r>
              <a:rPr sz="1100" spc="70" dirty="0">
                <a:latin typeface="Microsoft Sans Serif"/>
                <a:cs typeface="Microsoft Sans Serif"/>
              </a:rPr>
              <a:t> </a:t>
            </a:r>
            <a:r>
              <a:rPr sz="1100" spc="-25" dirty="0">
                <a:latin typeface="Microsoft Sans Serif"/>
                <a:cs typeface="Microsoft Sans Serif"/>
              </a:rPr>
              <a:t>quality</a:t>
            </a:r>
            <a:r>
              <a:rPr sz="1100" spc="70" dirty="0">
                <a:latin typeface="Microsoft Sans Serif"/>
                <a:cs typeface="Microsoft Sans Serif"/>
              </a:rPr>
              <a:t> </a:t>
            </a:r>
            <a:r>
              <a:rPr sz="1100" spc="-20" dirty="0">
                <a:latin typeface="Microsoft Sans Serif"/>
                <a:cs typeface="Microsoft Sans Serif"/>
              </a:rPr>
              <a:t>of</a:t>
            </a:r>
            <a:r>
              <a:rPr sz="1100" spc="70" dirty="0">
                <a:latin typeface="Microsoft Sans Serif"/>
                <a:cs typeface="Microsoft Sans Serif"/>
              </a:rPr>
              <a:t> </a:t>
            </a:r>
            <a:r>
              <a:rPr sz="1100" spc="-15" dirty="0">
                <a:latin typeface="Microsoft Sans Serif"/>
                <a:cs typeface="Microsoft Sans Serif"/>
              </a:rPr>
              <a:t>their</a:t>
            </a:r>
            <a:r>
              <a:rPr sz="1100" spc="70" dirty="0">
                <a:latin typeface="Microsoft Sans Serif"/>
                <a:cs typeface="Microsoft Sans Serif"/>
              </a:rPr>
              <a:t> </a:t>
            </a:r>
            <a:r>
              <a:rPr sz="1100" spc="-50" dirty="0">
                <a:latin typeface="Microsoft Sans Serif"/>
                <a:cs typeface="Microsoft Sans Serif"/>
              </a:rPr>
              <a:t>underwater</a:t>
            </a:r>
            <a:r>
              <a:rPr sz="1100" spc="70" dirty="0">
                <a:latin typeface="Microsoft Sans Serif"/>
                <a:cs typeface="Microsoft Sans Serif"/>
              </a:rPr>
              <a:t> </a:t>
            </a:r>
            <a:r>
              <a:rPr sz="1100" spc="-55" dirty="0">
                <a:latin typeface="Microsoft Sans Serif"/>
                <a:cs typeface="Microsoft Sans Serif"/>
              </a:rPr>
              <a:t>visuals.</a:t>
            </a:r>
            <a:endParaRPr sz="1100" dirty="0">
              <a:latin typeface="Microsoft Sans Serif"/>
              <a:cs typeface="Microsoft Sans Serif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113874"/>
            <a:ext cx="5760085" cy="126364"/>
            <a:chOff x="0" y="3113874"/>
            <a:chExt cx="5760085" cy="126364"/>
          </a:xfrm>
        </p:grpSpPr>
        <p:sp>
          <p:nvSpPr>
            <p:cNvPr id="9" name="object 9"/>
            <p:cNvSpPr/>
            <p:nvPr/>
          </p:nvSpPr>
          <p:spPr>
            <a:xfrm>
              <a:off x="0" y="3113874"/>
              <a:ext cx="518795" cy="126364"/>
            </a:xfrm>
            <a:custGeom>
              <a:avLst/>
              <a:gdLst/>
              <a:ahLst/>
              <a:cxnLst/>
              <a:rect l="l" t="t" r="r" b="b"/>
              <a:pathLst>
                <a:path w="518795" h="126364">
                  <a:moveTo>
                    <a:pt x="51837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518375" y="126123"/>
                  </a:lnTo>
                  <a:lnTo>
                    <a:pt x="518375" y="0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7204" y="3113874"/>
              <a:ext cx="1383030" cy="126364"/>
            </a:xfrm>
            <a:custGeom>
              <a:avLst/>
              <a:gdLst/>
              <a:ahLst/>
              <a:cxnLst/>
              <a:rect l="l" t="t" r="r" b="b"/>
              <a:pathLst>
                <a:path w="1383030" h="126364">
                  <a:moveTo>
                    <a:pt x="1382433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1382433" y="126123"/>
                  </a:lnTo>
                  <a:lnTo>
                    <a:pt x="1382433" y="0"/>
                  </a:lnTo>
                  <a:close/>
                </a:path>
              </a:pathLst>
            </a:custGeom>
            <a:solidFill>
              <a:srgbClr val="0000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58467" y="3113874"/>
              <a:ext cx="3801745" cy="126364"/>
            </a:xfrm>
            <a:custGeom>
              <a:avLst/>
              <a:gdLst/>
              <a:ahLst/>
              <a:cxnLst/>
              <a:rect l="l" t="t" r="r" b="b"/>
              <a:pathLst>
                <a:path w="3801745" h="126364">
                  <a:moveTo>
                    <a:pt x="0" y="126123"/>
                  </a:moveTo>
                  <a:lnTo>
                    <a:pt x="3801529" y="126123"/>
                  </a:lnTo>
                  <a:lnTo>
                    <a:pt x="3801529" y="0"/>
                  </a:lnTo>
                  <a:lnTo>
                    <a:pt x="0" y="0"/>
                  </a:lnTo>
                  <a:lnTo>
                    <a:pt x="0" y="126123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25" dirty="0"/>
              <a:t>40</a:t>
            </a:fld>
            <a:r>
              <a:rPr spc="25" dirty="0"/>
              <a:t>/35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35" dirty="0"/>
              <a:t>Shaon</a:t>
            </a:r>
            <a:r>
              <a:rPr spc="25" dirty="0"/>
              <a:t> </a:t>
            </a:r>
            <a:r>
              <a:rPr spc="-15" dirty="0"/>
              <a:t>Kumer</a:t>
            </a:r>
            <a:r>
              <a:rPr spc="30" dirty="0"/>
              <a:t> </a:t>
            </a:r>
            <a:r>
              <a:rPr spc="-20" dirty="0"/>
              <a:t>Paul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446183" y="3128943"/>
            <a:ext cx="11658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Underwater</a:t>
            </a:r>
            <a:r>
              <a:rPr sz="600" b="1" spc="30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</a:t>
            </a:r>
            <a:r>
              <a:rPr sz="600" b="1" spc="3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2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Enhancement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97848" y="3586"/>
            <a:ext cx="32575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Timeline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30530"/>
            <a:chOff x="0" y="0"/>
            <a:chExt cx="5760085" cy="430530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9380"/>
            </a:xfrm>
            <a:custGeom>
              <a:avLst/>
              <a:gdLst/>
              <a:ahLst/>
              <a:cxnLst/>
              <a:rect l="l" t="t" r="r" b="b"/>
              <a:pathLst>
                <a:path w="2880360" h="119380">
                  <a:moveTo>
                    <a:pt x="0" y="119083"/>
                  </a:moveTo>
                  <a:lnTo>
                    <a:pt x="2880004" y="119083"/>
                  </a:lnTo>
                  <a:lnTo>
                    <a:pt x="2880004" y="0"/>
                  </a:lnTo>
                  <a:lnTo>
                    <a:pt x="0" y="0"/>
                  </a:lnTo>
                  <a:lnTo>
                    <a:pt x="0" y="119083"/>
                  </a:lnTo>
                  <a:close/>
                </a:path>
              </a:pathLst>
            </a:custGeom>
            <a:solidFill>
              <a:srgbClr val="0000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083"/>
              <a:ext cx="5760073" cy="31125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4762" y="116507"/>
            <a:ext cx="66484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Timeline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113874"/>
            <a:ext cx="5760085" cy="126364"/>
            <a:chOff x="0" y="3113874"/>
            <a:chExt cx="5760085" cy="126364"/>
          </a:xfrm>
        </p:grpSpPr>
        <p:sp>
          <p:nvSpPr>
            <p:cNvPr id="8" name="object 8"/>
            <p:cNvSpPr/>
            <p:nvPr/>
          </p:nvSpPr>
          <p:spPr>
            <a:xfrm>
              <a:off x="0" y="3113874"/>
              <a:ext cx="518795" cy="126364"/>
            </a:xfrm>
            <a:custGeom>
              <a:avLst/>
              <a:gdLst/>
              <a:ahLst/>
              <a:cxnLst/>
              <a:rect l="l" t="t" r="r" b="b"/>
              <a:pathLst>
                <a:path w="518795" h="126364">
                  <a:moveTo>
                    <a:pt x="51837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518375" y="126123"/>
                  </a:lnTo>
                  <a:lnTo>
                    <a:pt x="518375" y="0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7204" y="3113874"/>
              <a:ext cx="1383030" cy="126364"/>
            </a:xfrm>
            <a:custGeom>
              <a:avLst/>
              <a:gdLst/>
              <a:ahLst/>
              <a:cxnLst/>
              <a:rect l="l" t="t" r="r" b="b"/>
              <a:pathLst>
                <a:path w="1383030" h="126364">
                  <a:moveTo>
                    <a:pt x="1382433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1382433" y="126123"/>
                  </a:lnTo>
                  <a:lnTo>
                    <a:pt x="1382433" y="0"/>
                  </a:lnTo>
                  <a:close/>
                </a:path>
              </a:pathLst>
            </a:custGeom>
            <a:solidFill>
              <a:srgbClr val="0000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58467" y="3113874"/>
              <a:ext cx="3801745" cy="126364"/>
            </a:xfrm>
            <a:custGeom>
              <a:avLst/>
              <a:gdLst/>
              <a:ahLst/>
              <a:cxnLst/>
              <a:rect l="l" t="t" r="r" b="b"/>
              <a:pathLst>
                <a:path w="3801745" h="126364">
                  <a:moveTo>
                    <a:pt x="0" y="126123"/>
                  </a:moveTo>
                  <a:lnTo>
                    <a:pt x="3801529" y="126123"/>
                  </a:lnTo>
                  <a:lnTo>
                    <a:pt x="3801529" y="0"/>
                  </a:lnTo>
                  <a:lnTo>
                    <a:pt x="0" y="0"/>
                  </a:lnTo>
                  <a:lnTo>
                    <a:pt x="0" y="126123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25" dirty="0"/>
              <a:t>41</a:t>
            </a:fld>
            <a:r>
              <a:rPr spc="25" dirty="0"/>
              <a:t>/35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35" dirty="0"/>
              <a:t>Shaon</a:t>
            </a:r>
            <a:r>
              <a:rPr spc="25" dirty="0"/>
              <a:t> </a:t>
            </a:r>
            <a:r>
              <a:rPr spc="-15" dirty="0"/>
              <a:t>Kumer</a:t>
            </a:r>
            <a:r>
              <a:rPr spc="30" dirty="0"/>
              <a:t> </a:t>
            </a:r>
            <a:r>
              <a:rPr spc="-20" dirty="0"/>
              <a:t>Paul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446183" y="3128943"/>
            <a:ext cx="116586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-1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Underwater</a:t>
            </a:r>
            <a:r>
              <a:rPr sz="600" b="1" spc="3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b="1" spc="-1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Image</a:t>
            </a:r>
            <a:r>
              <a:rPr sz="600" b="1" spc="3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b="1" spc="-2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Enhancement</a:t>
            </a:r>
            <a:endParaRPr sz="600">
              <a:latin typeface="Arial"/>
              <a:cs typeface="Arial"/>
            </a:endParaRPr>
          </a:p>
        </p:txBody>
      </p:sp>
      <p:pic>
        <p:nvPicPr>
          <p:cNvPr id="15" name="Picture 14" descr="A close-up of a calendar&#10;&#10;Description automatically generated">
            <a:extLst>
              <a:ext uri="{FF2B5EF4-FFF2-40B4-BE49-F238E27FC236}">
                <a16:creationId xmlns:a16="http://schemas.microsoft.com/office/drawing/2014/main" id="{6A360642-71AE-C929-8A83-1EA972CE46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97" y="591137"/>
            <a:ext cx="4922709" cy="2211777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76208" y="3586"/>
            <a:ext cx="5467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CONCLUSION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30530"/>
            <a:chOff x="0" y="0"/>
            <a:chExt cx="5760085" cy="430530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9380"/>
            </a:xfrm>
            <a:custGeom>
              <a:avLst/>
              <a:gdLst/>
              <a:ahLst/>
              <a:cxnLst/>
              <a:rect l="l" t="t" r="r" b="b"/>
              <a:pathLst>
                <a:path w="2880360" h="119380">
                  <a:moveTo>
                    <a:pt x="0" y="119083"/>
                  </a:moveTo>
                  <a:lnTo>
                    <a:pt x="2880004" y="119083"/>
                  </a:lnTo>
                  <a:lnTo>
                    <a:pt x="2880004" y="0"/>
                  </a:lnTo>
                  <a:lnTo>
                    <a:pt x="0" y="0"/>
                  </a:lnTo>
                  <a:lnTo>
                    <a:pt x="0" y="119083"/>
                  </a:lnTo>
                  <a:close/>
                </a:path>
              </a:pathLst>
            </a:custGeom>
            <a:solidFill>
              <a:srgbClr val="0000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083"/>
              <a:ext cx="5760073" cy="31125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4762" y="116507"/>
            <a:ext cx="11309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20" dirty="0"/>
              <a:t>CONCLUSION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5844" y="711668"/>
            <a:ext cx="5490210" cy="191262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55" dirty="0">
                <a:latin typeface="Microsoft Sans Serif"/>
                <a:cs typeface="Microsoft Sans Serif"/>
              </a:rPr>
              <a:t>Enhancing</a:t>
            </a:r>
            <a:r>
              <a:rPr sz="1100" spc="-50" dirty="0">
                <a:latin typeface="Microsoft Sans Serif"/>
                <a:cs typeface="Microsoft Sans Serif"/>
              </a:rPr>
              <a:t> underwater</a:t>
            </a:r>
            <a:r>
              <a:rPr sz="1100" spc="-45" dirty="0">
                <a:latin typeface="Microsoft Sans Serif"/>
                <a:cs typeface="Microsoft Sans Serif"/>
              </a:rPr>
              <a:t> </a:t>
            </a:r>
            <a:r>
              <a:rPr sz="1100" spc="-80" dirty="0">
                <a:latin typeface="Microsoft Sans Serif"/>
                <a:cs typeface="Microsoft Sans Serif"/>
              </a:rPr>
              <a:t>images</a:t>
            </a:r>
            <a:r>
              <a:rPr sz="1100" spc="-75" dirty="0">
                <a:latin typeface="Microsoft Sans Serif"/>
                <a:cs typeface="Microsoft Sans Serif"/>
              </a:rPr>
              <a:t> </a:t>
            </a:r>
            <a:r>
              <a:rPr sz="1100" spc="-65" dirty="0">
                <a:latin typeface="Microsoft Sans Serif"/>
                <a:cs typeface="Microsoft Sans Serif"/>
              </a:rPr>
              <a:t>is</a:t>
            </a:r>
            <a:r>
              <a:rPr sz="1100" spc="-60" dirty="0">
                <a:latin typeface="Microsoft Sans Serif"/>
                <a:cs typeface="Microsoft Sans Serif"/>
              </a:rPr>
              <a:t> </a:t>
            </a:r>
            <a:r>
              <a:rPr sz="1100" spc="-5" dirty="0">
                <a:latin typeface="Microsoft Sans Serif"/>
                <a:cs typeface="Microsoft Sans Serif"/>
              </a:rPr>
              <a:t>difficult </a:t>
            </a:r>
            <a:r>
              <a:rPr sz="1100" spc="-25" dirty="0">
                <a:latin typeface="Microsoft Sans Serif"/>
                <a:cs typeface="Microsoft Sans Serif"/>
              </a:rPr>
              <a:t>for </a:t>
            </a:r>
            <a:r>
              <a:rPr sz="1100" spc="-90" dirty="0">
                <a:latin typeface="Microsoft Sans Serif"/>
                <a:cs typeface="Microsoft Sans Serif"/>
              </a:rPr>
              <a:t>a</a:t>
            </a:r>
            <a:r>
              <a:rPr sz="1100" spc="-85" dirty="0">
                <a:latin typeface="Microsoft Sans Serif"/>
                <a:cs typeface="Microsoft Sans Serif"/>
              </a:rPr>
              <a:t> </a:t>
            </a:r>
            <a:r>
              <a:rPr sz="1100" spc="-40" dirty="0">
                <a:latin typeface="Microsoft Sans Serif"/>
                <a:cs typeface="Microsoft Sans Serif"/>
              </a:rPr>
              <a:t>variety</a:t>
            </a:r>
            <a:r>
              <a:rPr sz="1100" spc="-35" dirty="0">
                <a:latin typeface="Microsoft Sans Serif"/>
                <a:cs typeface="Microsoft Sans Serif"/>
              </a:rPr>
              <a:t> </a:t>
            </a:r>
            <a:r>
              <a:rPr sz="1100" spc="-20" dirty="0">
                <a:latin typeface="Microsoft Sans Serif"/>
                <a:cs typeface="Microsoft Sans Serif"/>
              </a:rPr>
              <a:t>of </a:t>
            </a:r>
            <a:r>
              <a:rPr sz="1100" spc="-75" dirty="0">
                <a:latin typeface="Microsoft Sans Serif"/>
                <a:cs typeface="Microsoft Sans Serif"/>
              </a:rPr>
              <a:t>reasons.</a:t>
            </a:r>
            <a:r>
              <a:rPr sz="1100" spc="-70" dirty="0">
                <a:latin typeface="Microsoft Sans Serif"/>
                <a:cs typeface="Microsoft Sans Serif"/>
              </a:rPr>
              <a:t> </a:t>
            </a:r>
            <a:r>
              <a:rPr sz="1100" spc="-40" dirty="0">
                <a:latin typeface="Microsoft Sans Serif"/>
                <a:cs typeface="Microsoft Sans Serif"/>
              </a:rPr>
              <a:t>The</a:t>
            </a:r>
            <a:r>
              <a:rPr sz="1100" spc="-35" dirty="0">
                <a:latin typeface="Microsoft Sans Serif"/>
                <a:cs typeface="Microsoft Sans Serif"/>
              </a:rPr>
              <a:t> </a:t>
            </a:r>
            <a:r>
              <a:rPr sz="1100" spc="-40" dirty="0">
                <a:latin typeface="Microsoft Sans Serif"/>
                <a:cs typeface="Microsoft Sans Serif"/>
              </a:rPr>
              <a:t>caliber</a:t>
            </a:r>
            <a:r>
              <a:rPr sz="1100" spc="210" dirty="0">
                <a:latin typeface="Microsoft Sans Serif"/>
                <a:cs typeface="Microsoft Sans Serif"/>
              </a:rPr>
              <a:t> </a:t>
            </a:r>
            <a:r>
              <a:rPr sz="1100" spc="-20" dirty="0">
                <a:latin typeface="Microsoft Sans Serif"/>
                <a:cs typeface="Microsoft Sans Serif"/>
              </a:rPr>
              <a:t>of </a:t>
            </a:r>
            <a:r>
              <a:rPr sz="1100" spc="-50" dirty="0">
                <a:latin typeface="Microsoft Sans Serif"/>
                <a:cs typeface="Microsoft Sans Serif"/>
              </a:rPr>
              <a:t>underwater </a:t>
            </a:r>
            <a:r>
              <a:rPr sz="1100" spc="-45" dirty="0">
                <a:latin typeface="Microsoft Sans Serif"/>
                <a:cs typeface="Microsoft Sans Serif"/>
              </a:rPr>
              <a:t> </a:t>
            </a:r>
            <a:r>
              <a:rPr sz="1100" spc="-50" dirty="0">
                <a:latin typeface="Microsoft Sans Serif"/>
                <a:cs typeface="Microsoft Sans Serif"/>
              </a:rPr>
              <a:t>photos</a:t>
            </a:r>
            <a:r>
              <a:rPr sz="1100" spc="-45" dirty="0">
                <a:latin typeface="Microsoft Sans Serif"/>
                <a:cs typeface="Microsoft Sans Serif"/>
              </a:rPr>
              <a:t> </a:t>
            </a:r>
            <a:r>
              <a:rPr sz="1100" spc="-70" dirty="0">
                <a:latin typeface="Microsoft Sans Serif"/>
                <a:cs typeface="Microsoft Sans Serif"/>
              </a:rPr>
              <a:t>can</a:t>
            </a:r>
            <a:r>
              <a:rPr sz="1100" spc="-65" dirty="0">
                <a:latin typeface="Microsoft Sans Serif"/>
                <a:cs typeface="Microsoft Sans Serif"/>
              </a:rPr>
              <a:t> now</a:t>
            </a:r>
            <a:r>
              <a:rPr sz="1100" spc="-60" dirty="0">
                <a:latin typeface="Microsoft Sans Serif"/>
                <a:cs typeface="Microsoft Sans Serif"/>
              </a:rPr>
              <a:t> </a:t>
            </a:r>
            <a:r>
              <a:rPr sz="1100" spc="-75" dirty="0">
                <a:latin typeface="Microsoft Sans Serif"/>
                <a:cs typeface="Microsoft Sans Serif"/>
              </a:rPr>
              <a:t>be</a:t>
            </a:r>
            <a:r>
              <a:rPr sz="1100" spc="-70" dirty="0">
                <a:latin typeface="Microsoft Sans Serif"/>
                <a:cs typeface="Microsoft Sans Serif"/>
              </a:rPr>
              <a:t> </a:t>
            </a:r>
            <a:r>
              <a:rPr sz="1100" spc="-55" dirty="0">
                <a:latin typeface="Microsoft Sans Serif"/>
                <a:cs typeface="Microsoft Sans Serif"/>
              </a:rPr>
              <a:t>improved</a:t>
            </a:r>
            <a:r>
              <a:rPr sz="1100" spc="180" dirty="0">
                <a:latin typeface="Microsoft Sans Serif"/>
                <a:cs typeface="Microsoft Sans Serif"/>
              </a:rPr>
              <a:t> </a:t>
            </a:r>
            <a:r>
              <a:rPr sz="1100" spc="-45" dirty="0">
                <a:latin typeface="Microsoft Sans Serif"/>
                <a:cs typeface="Microsoft Sans Serif"/>
              </a:rPr>
              <a:t>thanks </a:t>
            </a:r>
            <a:r>
              <a:rPr sz="1100" spc="10" dirty="0">
                <a:latin typeface="Microsoft Sans Serif"/>
                <a:cs typeface="Microsoft Sans Serif"/>
              </a:rPr>
              <a:t>to </a:t>
            </a:r>
            <a:r>
              <a:rPr sz="1100" spc="-65" dirty="0">
                <a:latin typeface="Microsoft Sans Serif"/>
                <a:cs typeface="Microsoft Sans Serif"/>
              </a:rPr>
              <a:t>considerable</a:t>
            </a:r>
            <a:r>
              <a:rPr sz="1100" spc="160" dirty="0">
                <a:latin typeface="Microsoft Sans Serif"/>
                <a:cs typeface="Microsoft Sans Serif"/>
              </a:rPr>
              <a:t> </a:t>
            </a:r>
            <a:r>
              <a:rPr sz="1100" spc="-70" dirty="0">
                <a:latin typeface="Microsoft Sans Serif"/>
                <a:cs typeface="Microsoft Sans Serif"/>
              </a:rPr>
              <a:t>advancements</a:t>
            </a:r>
            <a:r>
              <a:rPr sz="1100" spc="155" dirty="0">
                <a:latin typeface="Microsoft Sans Serif"/>
                <a:cs typeface="Microsoft Sans Serif"/>
              </a:rPr>
              <a:t> </a:t>
            </a:r>
            <a:r>
              <a:rPr sz="1100" spc="-20" dirty="0">
                <a:latin typeface="Microsoft Sans Serif"/>
                <a:cs typeface="Microsoft Sans Serif"/>
              </a:rPr>
              <a:t>in </a:t>
            </a:r>
            <a:r>
              <a:rPr sz="1100" spc="-50" dirty="0">
                <a:latin typeface="Microsoft Sans Serif"/>
                <a:cs typeface="Microsoft Sans Serif"/>
              </a:rPr>
              <a:t>recent</a:t>
            </a:r>
            <a:r>
              <a:rPr sz="1100" spc="190" dirty="0">
                <a:latin typeface="Microsoft Sans Serif"/>
                <a:cs typeface="Microsoft Sans Serif"/>
              </a:rPr>
              <a:t> </a:t>
            </a:r>
            <a:r>
              <a:rPr sz="1100" spc="-95" dirty="0">
                <a:latin typeface="Microsoft Sans Serif"/>
                <a:cs typeface="Microsoft Sans Serif"/>
              </a:rPr>
              <a:t>years</a:t>
            </a:r>
            <a:r>
              <a:rPr sz="1100" spc="105" dirty="0">
                <a:latin typeface="Microsoft Sans Serif"/>
                <a:cs typeface="Microsoft Sans Serif"/>
              </a:rPr>
              <a:t> </a:t>
            </a:r>
            <a:r>
              <a:rPr sz="1100" spc="-65" dirty="0">
                <a:latin typeface="Microsoft Sans Serif"/>
                <a:cs typeface="Microsoft Sans Serif"/>
              </a:rPr>
              <a:t>and</a:t>
            </a:r>
            <a:r>
              <a:rPr sz="1100" spc="160" dirty="0">
                <a:latin typeface="Microsoft Sans Serif"/>
                <a:cs typeface="Microsoft Sans Serif"/>
              </a:rPr>
              <a:t> </a:t>
            </a:r>
            <a:r>
              <a:rPr sz="1100" spc="-20" dirty="0">
                <a:latin typeface="Microsoft Sans Serif"/>
                <a:cs typeface="Microsoft Sans Serif"/>
              </a:rPr>
              <a:t>in </a:t>
            </a:r>
            <a:r>
              <a:rPr sz="1100" spc="-15" dirty="0">
                <a:latin typeface="Microsoft Sans Serif"/>
                <a:cs typeface="Microsoft Sans Serif"/>
              </a:rPr>
              <a:t> </a:t>
            </a:r>
            <a:r>
              <a:rPr sz="1100" spc="-60" dirty="0">
                <a:latin typeface="Microsoft Sans Serif"/>
                <a:cs typeface="Microsoft Sans Serif"/>
              </a:rPr>
              <a:t>various</a:t>
            </a:r>
            <a:r>
              <a:rPr sz="1100" spc="170" dirty="0">
                <a:latin typeface="Microsoft Sans Serif"/>
                <a:cs typeface="Microsoft Sans Serif"/>
              </a:rPr>
              <a:t> </a:t>
            </a:r>
            <a:r>
              <a:rPr sz="1100" spc="-80" dirty="0">
                <a:latin typeface="Microsoft Sans Serif"/>
                <a:cs typeface="Microsoft Sans Serif"/>
              </a:rPr>
              <a:t>ways.</a:t>
            </a:r>
            <a:r>
              <a:rPr sz="1100" spc="130" dirty="0">
                <a:latin typeface="Microsoft Sans Serif"/>
                <a:cs typeface="Microsoft Sans Serif"/>
              </a:rPr>
              <a:t> </a:t>
            </a:r>
            <a:r>
              <a:rPr sz="1100" spc="-50" dirty="0">
                <a:latin typeface="Microsoft Sans Serif"/>
                <a:cs typeface="Microsoft Sans Serif"/>
              </a:rPr>
              <a:t>There</a:t>
            </a:r>
            <a:r>
              <a:rPr sz="1100" spc="195" dirty="0">
                <a:latin typeface="Microsoft Sans Serif"/>
                <a:cs typeface="Microsoft Sans Serif"/>
              </a:rPr>
              <a:t> </a:t>
            </a:r>
            <a:r>
              <a:rPr sz="1100" spc="-80" dirty="0">
                <a:latin typeface="Microsoft Sans Serif"/>
                <a:cs typeface="Microsoft Sans Serif"/>
              </a:rPr>
              <a:t>are</a:t>
            </a:r>
            <a:r>
              <a:rPr sz="1100" spc="130" dirty="0">
                <a:latin typeface="Microsoft Sans Serif"/>
                <a:cs typeface="Microsoft Sans Serif"/>
              </a:rPr>
              <a:t> </a:t>
            </a:r>
            <a:r>
              <a:rPr sz="1100" spc="-35" dirty="0">
                <a:latin typeface="Microsoft Sans Serif"/>
                <a:cs typeface="Microsoft Sans Serif"/>
              </a:rPr>
              <a:t>two </a:t>
            </a:r>
            <a:r>
              <a:rPr sz="1100" spc="-50" dirty="0">
                <a:latin typeface="Microsoft Sans Serif"/>
                <a:cs typeface="Microsoft Sans Serif"/>
              </a:rPr>
              <a:t>varieties</a:t>
            </a:r>
            <a:r>
              <a:rPr sz="1100" spc="195" dirty="0">
                <a:latin typeface="Microsoft Sans Serif"/>
                <a:cs typeface="Microsoft Sans Serif"/>
              </a:rPr>
              <a:t> </a:t>
            </a:r>
            <a:r>
              <a:rPr sz="1100" spc="-20" dirty="0">
                <a:latin typeface="Microsoft Sans Serif"/>
                <a:cs typeface="Microsoft Sans Serif"/>
              </a:rPr>
              <a:t>of </a:t>
            </a:r>
            <a:r>
              <a:rPr sz="1100" spc="-50" dirty="0">
                <a:latin typeface="Microsoft Sans Serif"/>
                <a:cs typeface="Microsoft Sans Serif"/>
              </a:rPr>
              <a:t>underwater</a:t>
            </a:r>
            <a:r>
              <a:rPr sz="1100" spc="190" dirty="0">
                <a:latin typeface="Microsoft Sans Serif"/>
                <a:cs typeface="Microsoft Sans Serif"/>
              </a:rPr>
              <a:t> </a:t>
            </a:r>
            <a:r>
              <a:rPr sz="1100" spc="-65" dirty="0">
                <a:latin typeface="Microsoft Sans Serif"/>
                <a:cs typeface="Microsoft Sans Serif"/>
              </a:rPr>
              <a:t>image</a:t>
            </a:r>
            <a:r>
              <a:rPr sz="1100" spc="165" dirty="0">
                <a:latin typeface="Microsoft Sans Serif"/>
                <a:cs typeface="Microsoft Sans Serif"/>
              </a:rPr>
              <a:t> </a:t>
            </a:r>
            <a:r>
              <a:rPr sz="1100" spc="-60" dirty="0">
                <a:latin typeface="Microsoft Sans Serif"/>
                <a:cs typeface="Microsoft Sans Serif"/>
              </a:rPr>
              <a:t>enhancement.</a:t>
            </a:r>
            <a:r>
              <a:rPr sz="1100" spc="170" dirty="0">
                <a:latin typeface="Microsoft Sans Serif"/>
                <a:cs typeface="Microsoft Sans Serif"/>
              </a:rPr>
              <a:t> </a:t>
            </a:r>
            <a:r>
              <a:rPr sz="1100" spc="-40" dirty="0">
                <a:latin typeface="Microsoft Sans Serif"/>
                <a:cs typeface="Microsoft Sans Serif"/>
              </a:rPr>
              <a:t>The </a:t>
            </a:r>
            <a:r>
              <a:rPr sz="1100" spc="-30" dirty="0">
                <a:latin typeface="Microsoft Sans Serif"/>
                <a:cs typeface="Microsoft Sans Serif"/>
              </a:rPr>
              <a:t>other </a:t>
            </a:r>
            <a:r>
              <a:rPr sz="1100" spc="-65" dirty="0">
                <a:latin typeface="Microsoft Sans Serif"/>
                <a:cs typeface="Microsoft Sans Serif"/>
              </a:rPr>
              <a:t>is</a:t>
            </a:r>
            <a:r>
              <a:rPr sz="1100" spc="160" dirty="0">
                <a:latin typeface="Microsoft Sans Serif"/>
                <a:cs typeface="Microsoft Sans Serif"/>
              </a:rPr>
              <a:t> </a:t>
            </a:r>
            <a:r>
              <a:rPr sz="1100" spc="-90" dirty="0">
                <a:latin typeface="Microsoft Sans Serif"/>
                <a:cs typeface="Microsoft Sans Serif"/>
              </a:rPr>
              <a:t>based </a:t>
            </a:r>
            <a:r>
              <a:rPr sz="1100" spc="-85" dirty="0">
                <a:latin typeface="Microsoft Sans Serif"/>
                <a:cs typeface="Microsoft Sans Serif"/>
              </a:rPr>
              <a:t> </a:t>
            </a:r>
            <a:r>
              <a:rPr sz="1100" spc="-60" dirty="0">
                <a:latin typeface="Microsoft Sans Serif"/>
                <a:cs typeface="Microsoft Sans Serif"/>
              </a:rPr>
              <a:t>on</a:t>
            </a:r>
            <a:r>
              <a:rPr sz="1100" spc="-55" dirty="0">
                <a:latin typeface="Microsoft Sans Serif"/>
                <a:cs typeface="Microsoft Sans Serif"/>
              </a:rPr>
              <a:t> </a:t>
            </a:r>
            <a:r>
              <a:rPr sz="1100" spc="-90" dirty="0">
                <a:latin typeface="Microsoft Sans Serif"/>
                <a:cs typeface="Microsoft Sans Serif"/>
              </a:rPr>
              <a:t>deep</a:t>
            </a:r>
            <a:r>
              <a:rPr sz="1100" spc="-85" dirty="0">
                <a:latin typeface="Microsoft Sans Serif"/>
                <a:cs typeface="Microsoft Sans Serif"/>
              </a:rPr>
              <a:t> </a:t>
            </a:r>
            <a:r>
              <a:rPr sz="1100" spc="-50" dirty="0">
                <a:latin typeface="Microsoft Sans Serif"/>
                <a:cs typeface="Microsoft Sans Serif"/>
              </a:rPr>
              <a:t>learning</a:t>
            </a:r>
            <a:r>
              <a:rPr sz="1100" spc="190" dirty="0">
                <a:latin typeface="Microsoft Sans Serif"/>
                <a:cs typeface="Microsoft Sans Serif"/>
              </a:rPr>
              <a:t> </a:t>
            </a:r>
            <a:r>
              <a:rPr sz="1100" spc="-55" dirty="0">
                <a:latin typeface="Microsoft Sans Serif"/>
                <a:cs typeface="Microsoft Sans Serif"/>
              </a:rPr>
              <a:t>techniques,</a:t>
            </a:r>
            <a:r>
              <a:rPr sz="1100" spc="180" dirty="0">
                <a:latin typeface="Microsoft Sans Serif"/>
                <a:cs typeface="Microsoft Sans Serif"/>
              </a:rPr>
              <a:t> </a:t>
            </a:r>
            <a:r>
              <a:rPr sz="1100" spc="-85" dirty="0">
                <a:latin typeface="Microsoft Sans Serif"/>
                <a:cs typeface="Microsoft Sans Serif"/>
              </a:rPr>
              <a:t>whereas</a:t>
            </a:r>
            <a:r>
              <a:rPr sz="1100" spc="125" dirty="0">
                <a:latin typeface="Microsoft Sans Serif"/>
                <a:cs typeface="Microsoft Sans Serif"/>
              </a:rPr>
              <a:t> </a:t>
            </a:r>
            <a:r>
              <a:rPr sz="1100" spc="-30" dirty="0">
                <a:latin typeface="Microsoft Sans Serif"/>
                <a:cs typeface="Microsoft Sans Serif"/>
              </a:rPr>
              <a:t>the </a:t>
            </a:r>
            <a:r>
              <a:rPr sz="1100" spc="-5" dirty="0">
                <a:latin typeface="Microsoft Sans Serif"/>
                <a:cs typeface="Microsoft Sans Serif"/>
              </a:rPr>
              <a:t>first </a:t>
            </a:r>
            <a:r>
              <a:rPr sz="1100" spc="-65" dirty="0">
                <a:latin typeface="Microsoft Sans Serif"/>
                <a:cs typeface="Microsoft Sans Serif"/>
              </a:rPr>
              <a:t>is</a:t>
            </a:r>
            <a:r>
              <a:rPr sz="1100" spc="160" dirty="0">
                <a:latin typeface="Microsoft Sans Serif"/>
                <a:cs typeface="Microsoft Sans Serif"/>
              </a:rPr>
              <a:t> </a:t>
            </a:r>
            <a:r>
              <a:rPr sz="1100" spc="-90" dirty="0">
                <a:latin typeface="Microsoft Sans Serif"/>
                <a:cs typeface="Microsoft Sans Serif"/>
              </a:rPr>
              <a:t>based</a:t>
            </a:r>
            <a:r>
              <a:rPr sz="1100" spc="114" dirty="0">
                <a:latin typeface="Microsoft Sans Serif"/>
                <a:cs typeface="Microsoft Sans Serif"/>
              </a:rPr>
              <a:t> </a:t>
            </a:r>
            <a:r>
              <a:rPr sz="1100" spc="-60" dirty="0">
                <a:latin typeface="Microsoft Sans Serif"/>
                <a:cs typeface="Microsoft Sans Serif"/>
              </a:rPr>
              <a:t>on</a:t>
            </a:r>
            <a:r>
              <a:rPr sz="1100" spc="170" dirty="0">
                <a:latin typeface="Microsoft Sans Serif"/>
                <a:cs typeface="Microsoft Sans Serif"/>
              </a:rPr>
              <a:t> </a:t>
            </a:r>
            <a:r>
              <a:rPr sz="1100" spc="-15" dirty="0">
                <a:latin typeface="Microsoft Sans Serif"/>
                <a:cs typeface="Microsoft Sans Serif"/>
              </a:rPr>
              <a:t>traditional </a:t>
            </a:r>
            <a:r>
              <a:rPr sz="1100" spc="-65" dirty="0">
                <a:latin typeface="Microsoft Sans Serif"/>
                <a:cs typeface="Microsoft Sans Serif"/>
              </a:rPr>
              <a:t>image-processing </a:t>
            </a:r>
            <a:r>
              <a:rPr sz="1100" spc="-60" dirty="0">
                <a:latin typeface="Microsoft Sans Serif"/>
                <a:cs typeface="Microsoft Sans Serif"/>
              </a:rPr>
              <a:t> </a:t>
            </a:r>
            <a:r>
              <a:rPr sz="1100" spc="-45" dirty="0">
                <a:latin typeface="Microsoft Sans Serif"/>
                <a:cs typeface="Microsoft Sans Serif"/>
              </a:rPr>
              <a:t>methods.</a:t>
            </a:r>
            <a:r>
              <a:rPr sz="1100" spc="-40" dirty="0">
                <a:latin typeface="Microsoft Sans Serif"/>
                <a:cs typeface="Microsoft Sans Serif"/>
              </a:rPr>
              <a:t> </a:t>
            </a:r>
            <a:r>
              <a:rPr sz="1100" spc="-80" dirty="0">
                <a:latin typeface="Microsoft Sans Serif"/>
                <a:cs typeface="Microsoft Sans Serif"/>
              </a:rPr>
              <a:t>Deep</a:t>
            </a:r>
            <a:r>
              <a:rPr sz="1100" spc="-75" dirty="0">
                <a:latin typeface="Microsoft Sans Serif"/>
                <a:cs typeface="Microsoft Sans Serif"/>
              </a:rPr>
              <a:t> </a:t>
            </a:r>
            <a:r>
              <a:rPr sz="1100" spc="-60" dirty="0">
                <a:latin typeface="Microsoft Sans Serif"/>
                <a:cs typeface="Microsoft Sans Serif"/>
              </a:rPr>
              <a:t>learning-based</a:t>
            </a:r>
            <a:r>
              <a:rPr sz="1100" spc="-55" dirty="0">
                <a:latin typeface="Microsoft Sans Serif"/>
                <a:cs typeface="Microsoft Sans Serif"/>
              </a:rPr>
              <a:t> </a:t>
            </a:r>
            <a:r>
              <a:rPr sz="1100" spc="-40" dirty="0">
                <a:latin typeface="Microsoft Sans Serif"/>
                <a:cs typeface="Microsoft Sans Serif"/>
              </a:rPr>
              <a:t>algorithms </a:t>
            </a:r>
            <a:r>
              <a:rPr sz="1100" spc="-80" dirty="0">
                <a:latin typeface="Microsoft Sans Serif"/>
                <a:cs typeface="Microsoft Sans Serif"/>
              </a:rPr>
              <a:t>are</a:t>
            </a:r>
            <a:r>
              <a:rPr sz="1100" spc="-75" dirty="0">
                <a:latin typeface="Microsoft Sans Serif"/>
                <a:cs typeface="Microsoft Sans Serif"/>
              </a:rPr>
              <a:t> </a:t>
            </a:r>
            <a:r>
              <a:rPr sz="1100" spc="-90" dirty="0">
                <a:latin typeface="Microsoft Sans Serif"/>
                <a:cs typeface="Microsoft Sans Serif"/>
              </a:rPr>
              <a:t>a</a:t>
            </a:r>
            <a:r>
              <a:rPr sz="1100" spc="-85" dirty="0">
                <a:latin typeface="Microsoft Sans Serif"/>
                <a:cs typeface="Microsoft Sans Serif"/>
              </a:rPr>
              <a:t> </a:t>
            </a:r>
            <a:r>
              <a:rPr sz="1100" spc="-15" dirty="0">
                <a:latin typeface="Microsoft Sans Serif"/>
                <a:cs typeface="Microsoft Sans Serif"/>
              </a:rPr>
              <a:t>potent </a:t>
            </a:r>
            <a:r>
              <a:rPr sz="1100" spc="-80" dirty="0">
                <a:latin typeface="Microsoft Sans Serif"/>
                <a:cs typeface="Microsoft Sans Serif"/>
              </a:rPr>
              <a:t>new</a:t>
            </a:r>
            <a:r>
              <a:rPr sz="1100" spc="-75" dirty="0">
                <a:latin typeface="Microsoft Sans Serif"/>
                <a:cs typeface="Microsoft Sans Serif"/>
              </a:rPr>
              <a:t> </a:t>
            </a:r>
            <a:r>
              <a:rPr sz="1100" spc="-5" dirty="0">
                <a:latin typeface="Microsoft Sans Serif"/>
                <a:cs typeface="Microsoft Sans Serif"/>
              </a:rPr>
              <a:t>tool </a:t>
            </a:r>
            <a:r>
              <a:rPr sz="1100" spc="-25" dirty="0">
                <a:latin typeface="Microsoft Sans Serif"/>
                <a:cs typeface="Microsoft Sans Serif"/>
              </a:rPr>
              <a:t>for </a:t>
            </a:r>
            <a:r>
              <a:rPr sz="1100" spc="-50" dirty="0">
                <a:latin typeface="Microsoft Sans Serif"/>
                <a:cs typeface="Microsoft Sans Serif"/>
              </a:rPr>
              <a:t>underwater</a:t>
            </a:r>
            <a:r>
              <a:rPr sz="1100" spc="-45" dirty="0">
                <a:latin typeface="Microsoft Sans Serif"/>
                <a:cs typeface="Microsoft Sans Serif"/>
              </a:rPr>
              <a:t> </a:t>
            </a:r>
            <a:r>
              <a:rPr sz="1100" spc="-65" dirty="0">
                <a:latin typeface="Microsoft Sans Serif"/>
                <a:cs typeface="Microsoft Sans Serif"/>
              </a:rPr>
              <a:t>image </a:t>
            </a:r>
            <a:r>
              <a:rPr sz="1100" spc="-60" dirty="0">
                <a:latin typeface="Microsoft Sans Serif"/>
                <a:cs typeface="Microsoft Sans Serif"/>
              </a:rPr>
              <a:t> enhancement.</a:t>
            </a:r>
            <a:r>
              <a:rPr sz="1100" spc="-55" dirty="0">
                <a:latin typeface="Microsoft Sans Serif"/>
                <a:cs typeface="Microsoft Sans Serif"/>
              </a:rPr>
              <a:t> </a:t>
            </a:r>
            <a:r>
              <a:rPr sz="1100" spc="-25" dirty="0">
                <a:latin typeface="Microsoft Sans Serif"/>
                <a:cs typeface="Microsoft Sans Serif"/>
              </a:rPr>
              <a:t>Traditional </a:t>
            </a:r>
            <a:r>
              <a:rPr sz="1100" spc="-65" dirty="0">
                <a:latin typeface="Microsoft Sans Serif"/>
                <a:cs typeface="Microsoft Sans Serif"/>
              </a:rPr>
              <a:t>image-processing</a:t>
            </a:r>
            <a:r>
              <a:rPr sz="1100" spc="-60" dirty="0">
                <a:latin typeface="Microsoft Sans Serif"/>
                <a:cs typeface="Microsoft Sans Serif"/>
              </a:rPr>
              <a:t> techniques</a:t>
            </a:r>
            <a:r>
              <a:rPr sz="1100" spc="-55" dirty="0">
                <a:latin typeface="Microsoft Sans Serif"/>
                <a:cs typeface="Microsoft Sans Serif"/>
              </a:rPr>
              <a:t> </a:t>
            </a:r>
            <a:r>
              <a:rPr sz="1100" spc="-50" dirty="0">
                <a:latin typeface="Microsoft Sans Serif"/>
                <a:cs typeface="Microsoft Sans Serif"/>
              </a:rPr>
              <a:t>include</a:t>
            </a:r>
            <a:r>
              <a:rPr sz="1100" spc="-45" dirty="0">
                <a:latin typeface="Microsoft Sans Serif"/>
                <a:cs typeface="Microsoft Sans Serif"/>
              </a:rPr>
              <a:t> color</a:t>
            </a:r>
            <a:r>
              <a:rPr sz="1100" spc="-40" dirty="0">
                <a:latin typeface="Microsoft Sans Serif"/>
                <a:cs typeface="Microsoft Sans Serif"/>
              </a:rPr>
              <a:t> </a:t>
            </a:r>
            <a:r>
              <a:rPr sz="1100" spc="-35" dirty="0">
                <a:latin typeface="Microsoft Sans Serif"/>
                <a:cs typeface="Microsoft Sans Serif"/>
              </a:rPr>
              <a:t>correction, </a:t>
            </a:r>
            <a:r>
              <a:rPr sz="1100" spc="-30" dirty="0">
                <a:latin typeface="Microsoft Sans Serif"/>
                <a:cs typeface="Microsoft Sans Serif"/>
              </a:rPr>
              <a:t>contrast </a:t>
            </a:r>
            <a:r>
              <a:rPr sz="1100" spc="-25" dirty="0">
                <a:latin typeface="Microsoft Sans Serif"/>
                <a:cs typeface="Microsoft Sans Serif"/>
              </a:rPr>
              <a:t> </a:t>
            </a:r>
            <a:r>
              <a:rPr sz="1100" spc="-60" dirty="0">
                <a:latin typeface="Microsoft Sans Serif"/>
                <a:cs typeface="Microsoft Sans Serif"/>
              </a:rPr>
              <a:t>enhancement,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65" dirty="0">
                <a:latin typeface="Microsoft Sans Serif"/>
                <a:cs typeface="Microsoft Sans Serif"/>
              </a:rPr>
              <a:t>and</a:t>
            </a:r>
            <a:r>
              <a:rPr sz="1100" spc="80" dirty="0">
                <a:latin typeface="Microsoft Sans Serif"/>
                <a:cs typeface="Microsoft Sans Serif"/>
              </a:rPr>
              <a:t> </a:t>
            </a:r>
            <a:r>
              <a:rPr sz="1100" spc="-75" dirty="0">
                <a:latin typeface="Microsoft Sans Serif"/>
                <a:cs typeface="Microsoft Sans Serif"/>
              </a:rPr>
              <a:t>noise</a:t>
            </a:r>
            <a:r>
              <a:rPr sz="1100" spc="80" dirty="0">
                <a:latin typeface="Microsoft Sans Serif"/>
                <a:cs typeface="Microsoft Sans Serif"/>
              </a:rPr>
              <a:t> </a:t>
            </a:r>
            <a:r>
              <a:rPr sz="1100" spc="-35" dirty="0">
                <a:latin typeface="Microsoft Sans Serif"/>
                <a:cs typeface="Microsoft Sans Serif"/>
              </a:rPr>
              <a:t>reduction.</a:t>
            </a:r>
            <a:r>
              <a:rPr sz="1100" spc="204" dirty="0">
                <a:latin typeface="Microsoft Sans Serif"/>
                <a:cs typeface="Microsoft Sans Serif"/>
              </a:rPr>
              <a:t> </a:t>
            </a:r>
            <a:r>
              <a:rPr sz="1100" spc="-60" dirty="0">
                <a:latin typeface="Microsoft Sans Serif"/>
                <a:cs typeface="Microsoft Sans Serif"/>
              </a:rPr>
              <a:t>For</a:t>
            </a:r>
            <a:r>
              <a:rPr sz="1100" spc="80" dirty="0">
                <a:latin typeface="Microsoft Sans Serif"/>
                <a:cs typeface="Microsoft Sans Serif"/>
              </a:rPr>
              <a:t> </a:t>
            </a:r>
            <a:r>
              <a:rPr sz="1100" spc="-50" dirty="0">
                <a:latin typeface="Microsoft Sans Serif"/>
                <a:cs typeface="Microsoft Sans Serif"/>
              </a:rPr>
              <a:t>underwater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65" dirty="0">
                <a:latin typeface="Microsoft Sans Serif"/>
                <a:cs typeface="Microsoft Sans Serif"/>
              </a:rPr>
              <a:t>image</a:t>
            </a:r>
            <a:r>
              <a:rPr sz="1100" spc="80" dirty="0">
                <a:latin typeface="Microsoft Sans Serif"/>
                <a:cs typeface="Microsoft Sans Serif"/>
              </a:rPr>
              <a:t> </a:t>
            </a:r>
            <a:r>
              <a:rPr sz="1100" spc="-45" dirty="0">
                <a:latin typeface="Microsoft Sans Serif"/>
                <a:cs typeface="Microsoft Sans Serif"/>
              </a:rPr>
              <a:t>improvement,</a:t>
            </a:r>
            <a:r>
              <a:rPr sz="1100" spc="80" dirty="0">
                <a:latin typeface="Microsoft Sans Serif"/>
                <a:cs typeface="Microsoft Sans Serif"/>
              </a:rPr>
              <a:t> </a:t>
            </a:r>
            <a:r>
              <a:rPr sz="1100" spc="-95" dirty="0">
                <a:latin typeface="Microsoft Sans Serif"/>
                <a:cs typeface="Microsoft Sans Serif"/>
              </a:rPr>
              <a:t>some</a:t>
            </a:r>
            <a:r>
              <a:rPr sz="1100" spc="80" dirty="0">
                <a:latin typeface="Microsoft Sans Serif"/>
                <a:cs typeface="Microsoft Sans Serif"/>
              </a:rPr>
              <a:t> </a:t>
            </a:r>
            <a:r>
              <a:rPr sz="1100" spc="-25" dirty="0">
                <a:latin typeface="Microsoft Sans Serif"/>
                <a:cs typeface="Microsoft Sans Serif"/>
              </a:rPr>
              <a:t>difficulties</a:t>
            </a:r>
            <a:r>
              <a:rPr sz="1100" spc="80" dirty="0">
                <a:latin typeface="Microsoft Sans Serif"/>
                <a:cs typeface="Microsoft Sans Serif"/>
              </a:rPr>
              <a:t> </a:t>
            </a:r>
            <a:r>
              <a:rPr sz="1100" spc="-40" dirty="0">
                <a:latin typeface="Microsoft Sans Serif"/>
                <a:cs typeface="Microsoft Sans Serif"/>
              </a:rPr>
              <a:t>must </a:t>
            </a:r>
            <a:r>
              <a:rPr sz="1100" spc="-280" dirty="0">
                <a:latin typeface="Microsoft Sans Serif"/>
                <a:cs typeface="Microsoft Sans Serif"/>
              </a:rPr>
              <a:t> </a:t>
            </a:r>
            <a:r>
              <a:rPr sz="1100" spc="-75" dirty="0">
                <a:latin typeface="Microsoft Sans Serif"/>
                <a:cs typeface="Microsoft Sans Serif"/>
              </a:rPr>
              <a:t>be</a:t>
            </a:r>
            <a:r>
              <a:rPr sz="1100" spc="80" dirty="0">
                <a:latin typeface="Microsoft Sans Serif"/>
                <a:cs typeface="Microsoft Sans Serif"/>
              </a:rPr>
              <a:t> </a:t>
            </a:r>
            <a:r>
              <a:rPr sz="1100" spc="-65" dirty="0">
                <a:latin typeface="Microsoft Sans Serif"/>
                <a:cs typeface="Microsoft Sans Serif"/>
              </a:rPr>
              <a:t>overcome.</a:t>
            </a:r>
            <a:r>
              <a:rPr sz="1100" spc="-10" dirty="0">
                <a:latin typeface="Microsoft Sans Serif"/>
                <a:cs typeface="Microsoft Sans Serif"/>
              </a:rPr>
              <a:t> </a:t>
            </a:r>
            <a:r>
              <a:rPr sz="1100" spc="-40" dirty="0">
                <a:latin typeface="Microsoft Sans Serif"/>
                <a:cs typeface="Microsoft Sans Serif"/>
              </a:rPr>
              <a:t>The</a:t>
            </a:r>
            <a:r>
              <a:rPr sz="1100" spc="85" dirty="0">
                <a:latin typeface="Microsoft Sans Serif"/>
                <a:cs typeface="Microsoft Sans Serif"/>
              </a:rPr>
              <a:t> </a:t>
            </a:r>
            <a:r>
              <a:rPr sz="1100" spc="-10" dirty="0">
                <a:latin typeface="Microsoft Sans Serif"/>
                <a:cs typeface="Microsoft Sans Serif"/>
              </a:rPr>
              <a:t>fact</a:t>
            </a:r>
            <a:r>
              <a:rPr sz="1100" spc="80" dirty="0">
                <a:latin typeface="Microsoft Sans Serif"/>
                <a:cs typeface="Microsoft Sans Serif"/>
              </a:rPr>
              <a:t> </a:t>
            </a:r>
            <a:r>
              <a:rPr sz="1100" spc="5" dirty="0">
                <a:latin typeface="Microsoft Sans Serif"/>
                <a:cs typeface="Microsoft Sans Serif"/>
              </a:rPr>
              <a:t>that</a:t>
            </a:r>
            <a:r>
              <a:rPr sz="1100" spc="85" dirty="0">
                <a:latin typeface="Microsoft Sans Serif"/>
                <a:cs typeface="Microsoft Sans Serif"/>
              </a:rPr>
              <a:t> </a:t>
            </a:r>
            <a:r>
              <a:rPr sz="1100" spc="-30" dirty="0">
                <a:latin typeface="Microsoft Sans Serif"/>
                <a:cs typeface="Microsoft Sans Serif"/>
              </a:rPr>
              <a:t>current</a:t>
            </a:r>
            <a:r>
              <a:rPr sz="1100" spc="80" dirty="0">
                <a:latin typeface="Microsoft Sans Serif"/>
                <a:cs typeface="Microsoft Sans Serif"/>
              </a:rPr>
              <a:t> </a:t>
            </a:r>
            <a:r>
              <a:rPr sz="1100" spc="-60" dirty="0">
                <a:latin typeface="Microsoft Sans Serif"/>
                <a:cs typeface="Microsoft Sans Serif"/>
              </a:rPr>
              <a:t>techniques</a:t>
            </a:r>
            <a:r>
              <a:rPr sz="1100" spc="85" dirty="0">
                <a:latin typeface="Microsoft Sans Serif"/>
                <a:cs typeface="Microsoft Sans Serif"/>
              </a:rPr>
              <a:t> </a:t>
            </a:r>
            <a:r>
              <a:rPr sz="1100" spc="-85" dirty="0">
                <a:latin typeface="Microsoft Sans Serif"/>
                <a:cs typeface="Microsoft Sans Serif"/>
              </a:rPr>
              <a:t>were</a:t>
            </a:r>
            <a:r>
              <a:rPr sz="1100" spc="80" dirty="0">
                <a:latin typeface="Microsoft Sans Serif"/>
                <a:cs typeface="Microsoft Sans Serif"/>
              </a:rPr>
              <a:t> </a:t>
            </a:r>
            <a:r>
              <a:rPr sz="1100" spc="-55" dirty="0">
                <a:latin typeface="Microsoft Sans Serif"/>
                <a:cs typeface="Microsoft Sans Serif"/>
              </a:rPr>
              <a:t>created</a:t>
            </a:r>
            <a:r>
              <a:rPr sz="1100" spc="85" dirty="0">
                <a:latin typeface="Microsoft Sans Serif"/>
                <a:cs typeface="Microsoft Sans Serif"/>
              </a:rPr>
              <a:t> </a:t>
            </a:r>
            <a:r>
              <a:rPr sz="1100" spc="-25" dirty="0">
                <a:latin typeface="Microsoft Sans Serif"/>
                <a:cs typeface="Microsoft Sans Serif"/>
              </a:rPr>
              <a:t>for</a:t>
            </a:r>
            <a:r>
              <a:rPr sz="1100" spc="85" dirty="0">
                <a:latin typeface="Microsoft Sans Serif"/>
                <a:cs typeface="Microsoft Sans Serif"/>
              </a:rPr>
              <a:t> </a:t>
            </a:r>
            <a:r>
              <a:rPr sz="1100" spc="-35" dirty="0">
                <a:latin typeface="Microsoft Sans Serif"/>
                <a:cs typeface="Microsoft Sans Serif"/>
              </a:rPr>
              <a:t>certain</a:t>
            </a:r>
            <a:r>
              <a:rPr sz="1100" spc="80" dirty="0">
                <a:latin typeface="Microsoft Sans Serif"/>
                <a:cs typeface="Microsoft Sans Serif"/>
              </a:rPr>
              <a:t> </a:t>
            </a:r>
            <a:r>
              <a:rPr sz="1100" spc="-50" dirty="0">
                <a:latin typeface="Microsoft Sans Serif"/>
                <a:cs typeface="Microsoft Sans Serif"/>
              </a:rPr>
              <a:t>underwater</a:t>
            </a:r>
            <a:r>
              <a:rPr sz="1100" spc="85" dirty="0">
                <a:latin typeface="Microsoft Sans Serif"/>
                <a:cs typeface="Microsoft Sans Serif"/>
              </a:rPr>
              <a:t> </a:t>
            </a:r>
            <a:r>
              <a:rPr sz="1100" spc="-45" dirty="0">
                <a:latin typeface="Microsoft Sans Serif"/>
                <a:cs typeface="Microsoft Sans Serif"/>
              </a:rPr>
              <a:t>settings</a:t>
            </a:r>
            <a:r>
              <a:rPr sz="1100" spc="80" dirty="0">
                <a:latin typeface="Microsoft Sans Serif"/>
                <a:cs typeface="Microsoft Sans Serif"/>
              </a:rPr>
              <a:t> </a:t>
            </a:r>
            <a:r>
              <a:rPr sz="1100" spc="-65" dirty="0">
                <a:latin typeface="Microsoft Sans Serif"/>
                <a:cs typeface="Microsoft Sans Serif"/>
              </a:rPr>
              <a:t>is </a:t>
            </a:r>
            <a:r>
              <a:rPr sz="1100" spc="-60" dirty="0">
                <a:latin typeface="Microsoft Sans Serif"/>
                <a:cs typeface="Microsoft Sans Serif"/>
              </a:rPr>
              <a:t> </a:t>
            </a:r>
            <a:r>
              <a:rPr sz="1100" spc="-85" dirty="0">
                <a:latin typeface="Microsoft Sans Serif"/>
                <a:cs typeface="Microsoft Sans Serif"/>
              </a:rPr>
              <a:t>one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20" dirty="0">
                <a:latin typeface="Microsoft Sans Serif"/>
                <a:cs typeface="Microsoft Sans Serif"/>
              </a:rPr>
              <a:t>of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30" dirty="0">
                <a:latin typeface="Microsoft Sans Serif"/>
                <a:cs typeface="Microsoft Sans Serif"/>
              </a:rPr>
              <a:t>the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25" dirty="0">
                <a:latin typeface="Microsoft Sans Serif"/>
                <a:cs typeface="Microsoft Sans Serif"/>
              </a:rPr>
              <a:t>difficulties.</a:t>
            </a:r>
            <a:r>
              <a:rPr sz="1100" spc="200" dirty="0">
                <a:latin typeface="Microsoft Sans Serif"/>
                <a:cs typeface="Microsoft Sans Serif"/>
              </a:rPr>
              <a:t> </a:t>
            </a:r>
            <a:r>
              <a:rPr sz="1100" spc="-70" dirty="0">
                <a:latin typeface="Microsoft Sans Serif"/>
                <a:cs typeface="Microsoft Sans Serif"/>
              </a:rPr>
              <a:t>As</a:t>
            </a:r>
            <a:r>
              <a:rPr sz="1100" spc="80" dirty="0">
                <a:latin typeface="Microsoft Sans Serif"/>
                <a:cs typeface="Microsoft Sans Serif"/>
              </a:rPr>
              <a:t> </a:t>
            </a:r>
            <a:r>
              <a:rPr sz="1100" spc="-90" dirty="0">
                <a:latin typeface="Microsoft Sans Serif"/>
                <a:cs typeface="Microsoft Sans Serif"/>
              </a:rPr>
              <a:t>a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30" dirty="0">
                <a:latin typeface="Microsoft Sans Serif"/>
                <a:cs typeface="Microsoft Sans Serif"/>
              </a:rPr>
              <a:t>result,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10" dirty="0">
                <a:latin typeface="Microsoft Sans Serif"/>
                <a:cs typeface="Microsoft Sans Serif"/>
              </a:rPr>
              <a:t>not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25" dirty="0">
                <a:latin typeface="Microsoft Sans Serif"/>
                <a:cs typeface="Microsoft Sans Serif"/>
              </a:rPr>
              <a:t>all</a:t>
            </a:r>
            <a:r>
              <a:rPr sz="1100" spc="80" dirty="0">
                <a:latin typeface="Microsoft Sans Serif"/>
                <a:cs typeface="Microsoft Sans Serif"/>
              </a:rPr>
              <a:t> </a:t>
            </a:r>
            <a:r>
              <a:rPr sz="1100" spc="-50" dirty="0">
                <a:latin typeface="Microsoft Sans Serif"/>
                <a:cs typeface="Microsoft Sans Serif"/>
              </a:rPr>
              <a:t>underwater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50" dirty="0">
                <a:latin typeface="Microsoft Sans Serif"/>
                <a:cs typeface="Microsoft Sans Serif"/>
              </a:rPr>
              <a:t>photos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70" dirty="0">
                <a:latin typeface="Microsoft Sans Serif"/>
                <a:cs typeface="Microsoft Sans Serif"/>
              </a:rPr>
              <a:t>can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75" dirty="0">
                <a:latin typeface="Microsoft Sans Serif"/>
                <a:cs typeface="Microsoft Sans Serif"/>
              </a:rPr>
              <a:t>be</a:t>
            </a:r>
            <a:r>
              <a:rPr sz="1100" spc="80" dirty="0">
                <a:latin typeface="Microsoft Sans Serif"/>
                <a:cs typeface="Microsoft Sans Serif"/>
              </a:rPr>
              <a:t> </a:t>
            </a:r>
            <a:r>
              <a:rPr sz="1100" spc="-45" dirty="0">
                <a:latin typeface="Microsoft Sans Serif"/>
                <a:cs typeface="Microsoft Sans Serif"/>
              </a:rPr>
              <a:t>captured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40" dirty="0">
                <a:latin typeface="Microsoft Sans Serif"/>
                <a:cs typeface="Microsoft Sans Serif"/>
              </a:rPr>
              <a:t>effectively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-60" dirty="0">
                <a:latin typeface="Microsoft Sans Serif"/>
                <a:cs typeface="Microsoft Sans Serif"/>
              </a:rPr>
              <a:t>using </a:t>
            </a:r>
            <a:r>
              <a:rPr sz="1100" spc="-275" dirty="0">
                <a:latin typeface="Microsoft Sans Serif"/>
                <a:cs typeface="Microsoft Sans Serif"/>
              </a:rPr>
              <a:t> </a:t>
            </a:r>
            <a:r>
              <a:rPr sz="1100" spc="-90" dirty="0">
                <a:latin typeface="Microsoft Sans Serif"/>
                <a:cs typeface="Microsoft Sans Serif"/>
              </a:rPr>
              <a:t>a</a:t>
            </a:r>
            <a:r>
              <a:rPr sz="1100" spc="-85" dirty="0">
                <a:latin typeface="Microsoft Sans Serif"/>
                <a:cs typeface="Microsoft Sans Serif"/>
              </a:rPr>
              <a:t> </a:t>
            </a:r>
            <a:r>
              <a:rPr sz="1100" spc="-60" dirty="0">
                <a:latin typeface="Microsoft Sans Serif"/>
                <a:cs typeface="Microsoft Sans Serif"/>
              </a:rPr>
              <a:t>single</a:t>
            </a:r>
            <a:r>
              <a:rPr sz="1100" spc="-55" dirty="0">
                <a:latin typeface="Microsoft Sans Serif"/>
                <a:cs typeface="Microsoft Sans Serif"/>
              </a:rPr>
              <a:t> </a:t>
            </a:r>
            <a:r>
              <a:rPr sz="1100" spc="-45" dirty="0">
                <a:latin typeface="Microsoft Sans Serif"/>
                <a:cs typeface="Microsoft Sans Serif"/>
              </a:rPr>
              <a:t>technique.</a:t>
            </a:r>
            <a:r>
              <a:rPr sz="1100" spc="-40" dirty="0">
                <a:latin typeface="Microsoft Sans Serif"/>
                <a:cs typeface="Microsoft Sans Serif"/>
              </a:rPr>
              <a:t> </a:t>
            </a:r>
            <a:r>
              <a:rPr sz="1100" spc="-30" dirty="0">
                <a:latin typeface="Microsoft Sans Serif"/>
                <a:cs typeface="Microsoft Sans Serif"/>
              </a:rPr>
              <a:t>Another </a:t>
            </a:r>
            <a:r>
              <a:rPr sz="1100" spc="-15" dirty="0">
                <a:latin typeface="Microsoft Sans Serif"/>
                <a:cs typeface="Microsoft Sans Serif"/>
              </a:rPr>
              <a:t>difficulty </a:t>
            </a:r>
            <a:r>
              <a:rPr sz="1100" spc="-65" dirty="0">
                <a:latin typeface="Microsoft Sans Serif"/>
                <a:cs typeface="Microsoft Sans Serif"/>
              </a:rPr>
              <a:t>is</a:t>
            </a:r>
            <a:r>
              <a:rPr sz="1100" spc="-60" dirty="0">
                <a:latin typeface="Microsoft Sans Serif"/>
                <a:cs typeface="Microsoft Sans Serif"/>
              </a:rPr>
              <a:t> </a:t>
            </a:r>
            <a:r>
              <a:rPr sz="1100" spc="5" dirty="0">
                <a:latin typeface="Microsoft Sans Serif"/>
                <a:cs typeface="Microsoft Sans Serif"/>
              </a:rPr>
              <a:t>that </a:t>
            </a:r>
            <a:r>
              <a:rPr sz="1100" spc="-90" dirty="0">
                <a:latin typeface="Microsoft Sans Serif"/>
                <a:cs typeface="Microsoft Sans Serif"/>
              </a:rPr>
              <a:t>deep</a:t>
            </a:r>
            <a:r>
              <a:rPr sz="1100" spc="-85" dirty="0">
                <a:latin typeface="Microsoft Sans Serif"/>
                <a:cs typeface="Microsoft Sans Serif"/>
              </a:rPr>
              <a:t> </a:t>
            </a:r>
            <a:r>
              <a:rPr sz="1100" spc="-60" dirty="0">
                <a:latin typeface="Microsoft Sans Serif"/>
                <a:cs typeface="Microsoft Sans Serif"/>
              </a:rPr>
              <a:t>learning-based</a:t>
            </a:r>
            <a:r>
              <a:rPr sz="1100" spc="-55" dirty="0">
                <a:latin typeface="Microsoft Sans Serif"/>
                <a:cs typeface="Microsoft Sans Serif"/>
              </a:rPr>
              <a:t> </a:t>
            </a:r>
            <a:r>
              <a:rPr sz="1100" spc="-75" dirty="0">
                <a:latin typeface="Microsoft Sans Serif"/>
                <a:cs typeface="Microsoft Sans Serif"/>
              </a:rPr>
              <a:t>approaches</a:t>
            </a:r>
            <a:r>
              <a:rPr sz="1100" spc="140" dirty="0">
                <a:latin typeface="Microsoft Sans Serif"/>
                <a:cs typeface="Microsoft Sans Serif"/>
              </a:rPr>
              <a:t> </a:t>
            </a:r>
            <a:r>
              <a:rPr sz="1100" spc="-90" dirty="0">
                <a:latin typeface="Microsoft Sans Serif"/>
                <a:cs typeface="Microsoft Sans Serif"/>
              </a:rPr>
              <a:t>need</a:t>
            </a:r>
            <a:r>
              <a:rPr sz="1100" spc="110" dirty="0">
                <a:latin typeface="Microsoft Sans Serif"/>
                <a:cs typeface="Microsoft Sans Serif"/>
              </a:rPr>
              <a:t> </a:t>
            </a:r>
            <a:r>
              <a:rPr sz="1100" spc="-90" dirty="0">
                <a:latin typeface="Microsoft Sans Serif"/>
                <a:cs typeface="Microsoft Sans Serif"/>
              </a:rPr>
              <a:t>a</a:t>
            </a:r>
            <a:r>
              <a:rPr sz="1100" spc="114" dirty="0">
                <a:latin typeface="Microsoft Sans Serif"/>
                <a:cs typeface="Microsoft Sans Serif"/>
              </a:rPr>
              <a:t> </a:t>
            </a:r>
            <a:r>
              <a:rPr sz="1100" spc="10" dirty="0">
                <a:latin typeface="Microsoft Sans Serif"/>
                <a:cs typeface="Microsoft Sans Serif"/>
              </a:rPr>
              <a:t>lot </a:t>
            </a:r>
            <a:r>
              <a:rPr sz="1100" spc="-20" dirty="0">
                <a:latin typeface="Microsoft Sans Serif"/>
                <a:cs typeface="Microsoft Sans Serif"/>
              </a:rPr>
              <a:t>of </a:t>
            </a:r>
            <a:r>
              <a:rPr sz="1100" spc="-15" dirty="0">
                <a:latin typeface="Microsoft Sans Serif"/>
                <a:cs typeface="Microsoft Sans Serif"/>
              </a:rPr>
              <a:t> </a:t>
            </a:r>
            <a:r>
              <a:rPr sz="1100" spc="-20" dirty="0">
                <a:latin typeface="Microsoft Sans Serif"/>
                <a:cs typeface="Microsoft Sans Serif"/>
              </a:rPr>
              <a:t>training</a:t>
            </a:r>
            <a:r>
              <a:rPr sz="1100" spc="65" dirty="0">
                <a:latin typeface="Microsoft Sans Serif"/>
                <a:cs typeface="Microsoft Sans Serif"/>
              </a:rPr>
              <a:t> </a:t>
            </a:r>
            <a:r>
              <a:rPr sz="1100" spc="-30" dirty="0">
                <a:latin typeface="Microsoft Sans Serif"/>
                <a:cs typeface="Microsoft Sans Serif"/>
              </a:rPr>
              <a:t>data,</a:t>
            </a:r>
            <a:r>
              <a:rPr sz="1100" spc="70" dirty="0">
                <a:latin typeface="Microsoft Sans Serif"/>
                <a:cs typeface="Microsoft Sans Serif"/>
              </a:rPr>
              <a:t> </a:t>
            </a:r>
            <a:r>
              <a:rPr sz="1100" spc="-45" dirty="0">
                <a:latin typeface="Microsoft Sans Serif"/>
                <a:cs typeface="Microsoft Sans Serif"/>
              </a:rPr>
              <a:t>which</a:t>
            </a:r>
            <a:r>
              <a:rPr sz="1100" spc="70" dirty="0">
                <a:latin typeface="Microsoft Sans Serif"/>
                <a:cs typeface="Microsoft Sans Serif"/>
              </a:rPr>
              <a:t> </a:t>
            </a:r>
            <a:r>
              <a:rPr sz="1100" spc="-65" dirty="0">
                <a:latin typeface="Microsoft Sans Serif"/>
                <a:cs typeface="Microsoft Sans Serif"/>
              </a:rPr>
              <a:t>is</a:t>
            </a:r>
            <a:r>
              <a:rPr sz="1100" spc="70" dirty="0">
                <a:latin typeface="Microsoft Sans Serif"/>
                <a:cs typeface="Microsoft Sans Serif"/>
              </a:rPr>
              <a:t> </a:t>
            </a:r>
            <a:r>
              <a:rPr sz="1100" spc="-55" dirty="0">
                <a:latin typeface="Microsoft Sans Serif"/>
                <a:cs typeface="Microsoft Sans Serif"/>
              </a:rPr>
              <a:t>very</a:t>
            </a:r>
            <a:r>
              <a:rPr sz="1100" spc="70" dirty="0">
                <a:latin typeface="Microsoft Sans Serif"/>
                <a:cs typeface="Microsoft Sans Serif"/>
              </a:rPr>
              <a:t> </a:t>
            </a:r>
            <a:r>
              <a:rPr sz="1100" spc="-55" dirty="0">
                <a:latin typeface="Microsoft Sans Serif"/>
                <a:cs typeface="Microsoft Sans Serif"/>
              </a:rPr>
              <a:t>hard</a:t>
            </a:r>
            <a:r>
              <a:rPr sz="1100" spc="70" dirty="0">
                <a:latin typeface="Microsoft Sans Serif"/>
                <a:cs typeface="Microsoft Sans Serif"/>
              </a:rPr>
              <a:t> </a:t>
            </a:r>
            <a:r>
              <a:rPr sz="1100" spc="10" dirty="0">
                <a:latin typeface="Microsoft Sans Serif"/>
                <a:cs typeface="Microsoft Sans Serif"/>
              </a:rPr>
              <a:t>to</a:t>
            </a:r>
            <a:r>
              <a:rPr sz="1100" spc="70" dirty="0">
                <a:latin typeface="Microsoft Sans Serif"/>
                <a:cs typeface="Microsoft Sans Serif"/>
              </a:rPr>
              <a:t> </a:t>
            </a:r>
            <a:r>
              <a:rPr sz="1100" spc="-35" dirty="0">
                <a:latin typeface="Microsoft Sans Serif"/>
                <a:cs typeface="Microsoft Sans Serif"/>
              </a:rPr>
              <a:t>gather.</a:t>
            </a:r>
            <a:endParaRPr sz="1100" dirty="0">
              <a:latin typeface="Microsoft Sans Serif"/>
              <a:cs typeface="Microsoft Sans Serif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113874"/>
            <a:ext cx="5760085" cy="126364"/>
            <a:chOff x="0" y="3113874"/>
            <a:chExt cx="5760085" cy="126364"/>
          </a:xfrm>
        </p:grpSpPr>
        <p:sp>
          <p:nvSpPr>
            <p:cNvPr id="9" name="object 9"/>
            <p:cNvSpPr/>
            <p:nvPr/>
          </p:nvSpPr>
          <p:spPr>
            <a:xfrm>
              <a:off x="0" y="3113874"/>
              <a:ext cx="518795" cy="126364"/>
            </a:xfrm>
            <a:custGeom>
              <a:avLst/>
              <a:gdLst/>
              <a:ahLst/>
              <a:cxnLst/>
              <a:rect l="l" t="t" r="r" b="b"/>
              <a:pathLst>
                <a:path w="518795" h="126364">
                  <a:moveTo>
                    <a:pt x="51837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518375" y="126123"/>
                  </a:lnTo>
                  <a:lnTo>
                    <a:pt x="518375" y="0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7204" y="3113874"/>
              <a:ext cx="1383030" cy="126364"/>
            </a:xfrm>
            <a:custGeom>
              <a:avLst/>
              <a:gdLst/>
              <a:ahLst/>
              <a:cxnLst/>
              <a:rect l="l" t="t" r="r" b="b"/>
              <a:pathLst>
                <a:path w="1383030" h="126364">
                  <a:moveTo>
                    <a:pt x="1382433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1382433" y="126123"/>
                  </a:lnTo>
                  <a:lnTo>
                    <a:pt x="1382433" y="0"/>
                  </a:lnTo>
                  <a:close/>
                </a:path>
              </a:pathLst>
            </a:custGeom>
            <a:solidFill>
              <a:srgbClr val="0000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58467" y="3113874"/>
              <a:ext cx="3801745" cy="126364"/>
            </a:xfrm>
            <a:custGeom>
              <a:avLst/>
              <a:gdLst/>
              <a:ahLst/>
              <a:cxnLst/>
              <a:rect l="l" t="t" r="r" b="b"/>
              <a:pathLst>
                <a:path w="3801745" h="126364">
                  <a:moveTo>
                    <a:pt x="0" y="126123"/>
                  </a:moveTo>
                  <a:lnTo>
                    <a:pt x="3801529" y="126123"/>
                  </a:lnTo>
                  <a:lnTo>
                    <a:pt x="3801529" y="0"/>
                  </a:lnTo>
                  <a:lnTo>
                    <a:pt x="0" y="0"/>
                  </a:lnTo>
                  <a:lnTo>
                    <a:pt x="0" y="126123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25" dirty="0"/>
              <a:t>42</a:t>
            </a:fld>
            <a:r>
              <a:rPr spc="25" dirty="0"/>
              <a:t>/35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35" dirty="0"/>
              <a:t>Shaon</a:t>
            </a:r>
            <a:r>
              <a:rPr spc="25" dirty="0"/>
              <a:t> </a:t>
            </a:r>
            <a:r>
              <a:rPr spc="-15" dirty="0"/>
              <a:t>Kumer</a:t>
            </a:r>
            <a:r>
              <a:rPr spc="30" dirty="0"/>
              <a:t> </a:t>
            </a:r>
            <a:r>
              <a:rPr spc="-20" dirty="0"/>
              <a:t>Paul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446183" y="3128943"/>
            <a:ext cx="116586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-1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Underwater</a:t>
            </a:r>
            <a:r>
              <a:rPr sz="600" b="1" spc="3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b="1" spc="-1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Image</a:t>
            </a:r>
            <a:r>
              <a:rPr sz="600" b="1" spc="3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b="1" spc="-2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Enhancement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23655" y="3586"/>
            <a:ext cx="40005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3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References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30530"/>
            <a:chOff x="0" y="0"/>
            <a:chExt cx="5760085" cy="430530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9380"/>
            </a:xfrm>
            <a:custGeom>
              <a:avLst/>
              <a:gdLst/>
              <a:ahLst/>
              <a:cxnLst/>
              <a:rect l="l" t="t" r="r" b="b"/>
              <a:pathLst>
                <a:path w="2880360" h="119380">
                  <a:moveTo>
                    <a:pt x="0" y="119083"/>
                  </a:moveTo>
                  <a:lnTo>
                    <a:pt x="2880004" y="119083"/>
                  </a:lnTo>
                  <a:lnTo>
                    <a:pt x="2880004" y="0"/>
                  </a:lnTo>
                  <a:lnTo>
                    <a:pt x="0" y="0"/>
                  </a:lnTo>
                  <a:lnTo>
                    <a:pt x="0" y="119083"/>
                  </a:lnTo>
                  <a:close/>
                </a:path>
              </a:pathLst>
            </a:custGeom>
            <a:solidFill>
              <a:srgbClr val="0000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083"/>
              <a:ext cx="5760073" cy="31125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4762" y="116507"/>
            <a:ext cx="9194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65" dirty="0"/>
              <a:t>References</a:t>
            </a:r>
            <a:r>
              <a:rPr spc="30" dirty="0"/>
              <a:t> </a:t>
            </a:r>
            <a:r>
              <a:rPr spc="-145" dirty="0"/>
              <a:t>I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79616" y="551318"/>
            <a:ext cx="5454650" cy="235204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98120" marR="5080" indent="-186055" algn="just">
              <a:lnSpc>
                <a:spcPts val="950"/>
              </a:lnSpc>
              <a:spcBef>
                <a:spcPts val="135"/>
              </a:spcBef>
              <a:buFont typeface="Microsoft Sans Serif"/>
              <a:buAutoNum type="arabicPlain"/>
              <a:tabLst>
                <a:tab pos="198755" algn="l"/>
              </a:tabLst>
            </a:pPr>
            <a:r>
              <a:rPr sz="800" spc="-50" dirty="0">
                <a:latin typeface="Microsoft Sans Serif"/>
                <a:cs typeface="Microsoft Sans Serif"/>
              </a:rPr>
              <a:t>Saeed </a:t>
            </a:r>
            <a:r>
              <a:rPr sz="800" spc="-10" dirty="0">
                <a:latin typeface="Microsoft Sans Serif"/>
                <a:cs typeface="Microsoft Sans Serif"/>
              </a:rPr>
              <a:t>Anwar, </a:t>
            </a:r>
            <a:r>
              <a:rPr sz="800" spc="-20" dirty="0">
                <a:latin typeface="Microsoft Sans Serif"/>
                <a:cs typeface="Microsoft Sans Serif"/>
              </a:rPr>
              <a:t>Chongyi </a:t>
            </a:r>
            <a:r>
              <a:rPr sz="800" spc="15" dirty="0">
                <a:latin typeface="Microsoft Sans Serif"/>
                <a:cs typeface="Microsoft Sans Serif"/>
              </a:rPr>
              <a:t>Li, </a:t>
            </a:r>
            <a:r>
              <a:rPr sz="800" spc="-20" dirty="0">
                <a:latin typeface="Microsoft Sans Serif"/>
                <a:cs typeface="Microsoft Sans Serif"/>
              </a:rPr>
              <a:t>and </a:t>
            </a:r>
            <a:r>
              <a:rPr sz="800" dirty="0">
                <a:latin typeface="Microsoft Sans Serif"/>
                <a:cs typeface="Microsoft Sans Serif"/>
              </a:rPr>
              <a:t>Fatih </a:t>
            </a:r>
            <a:r>
              <a:rPr sz="800" spc="5" dirty="0">
                <a:latin typeface="Microsoft Sans Serif"/>
                <a:cs typeface="Microsoft Sans Serif"/>
              </a:rPr>
              <a:t>Porikli. </a:t>
            </a:r>
            <a:r>
              <a:rPr sz="800" spc="-30" dirty="0">
                <a:latin typeface="Microsoft Sans Serif"/>
                <a:cs typeface="Microsoft Sans Serif"/>
              </a:rPr>
              <a:t>Deep </a:t>
            </a:r>
            <a:r>
              <a:rPr sz="800" spc="-10" dirty="0">
                <a:latin typeface="Microsoft Sans Serif"/>
                <a:cs typeface="Microsoft Sans Serif"/>
              </a:rPr>
              <a:t>underwater </a:t>
            </a:r>
            <a:r>
              <a:rPr sz="800" spc="-25" dirty="0">
                <a:latin typeface="Microsoft Sans Serif"/>
                <a:cs typeface="Microsoft Sans Serif"/>
              </a:rPr>
              <a:t>image </a:t>
            </a:r>
            <a:r>
              <a:rPr sz="800" spc="-20" dirty="0">
                <a:latin typeface="Microsoft Sans Serif"/>
                <a:cs typeface="Microsoft Sans Serif"/>
              </a:rPr>
              <a:t>enhancement.</a:t>
            </a:r>
            <a:r>
              <a:rPr sz="800" spc="-15" dirty="0">
                <a:latin typeface="Microsoft Sans Serif"/>
                <a:cs typeface="Microsoft Sans Serif"/>
              </a:rPr>
              <a:t> </a:t>
            </a:r>
            <a:r>
              <a:rPr sz="800" i="1" dirty="0">
                <a:latin typeface="Arial"/>
                <a:cs typeface="Arial"/>
              </a:rPr>
              <a:t>arXiv preprint </a:t>
            </a:r>
            <a:r>
              <a:rPr sz="800" i="1" spc="-10" dirty="0">
                <a:latin typeface="Arial"/>
                <a:cs typeface="Arial"/>
              </a:rPr>
              <a:t>arXiv:1807.03528</a:t>
            </a:r>
            <a:r>
              <a:rPr sz="800" spc="-10" dirty="0">
                <a:latin typeface="Microsoft Sans Serif"/>
                <a:cs typeface="Microsoft Sans Serif"/>
              </a:rPr>
              <a:t>, </a:t>
            </a:r>
            <a:r>
              <a:rPr sz="800" spc="-5" dirty="0">
                <a:latin typeface="Microsoft Sans Serif"/>
                <a:cs typeface="Microsoft Sans Serif"/>
              </a:rPr>
              <a:t> </a:t>
            </a:r>
            <a:r>
              <a:rPr sz="800" spc="-15" dirty="0">
                <a:latin typeface="Microsoft Sans Serif"/>
                <a:cs typeface="Microsoft Sans Serif"/>
              </a:rPr>
              <a:t>2018.</a:t>
            </a:r>
            <a:endParaRPr sz="800">
              <a:latin typeface="Microsoft Sans Serif"/>
              <a:cs typeface="Microsoft Sans Serif"/>
            </a:endParaRPr>
          </a:p>
          <a:p>
            <a:pPr marL="198120" marR="6350" indent="-186055" algn="just">
              <a:lnSpc>
                <a:spcPts val="950"/>
              </a:lnSpc>
              <a:spcBef>
                <a:spcPts val="310"/>
              </a:spcBef>
              <a:buAutoNum type="arabicPlain"/>
              <a:tabLst>
                <a:tab pos="198755" algn="l"/>
              </a:tabLst>
            </a:pPr>
            <a:r>
              <a:rPr sz="800" spc="-10" dirty="0">
                <a:latin typeface="Microsoft Sans Serif"/>
                <a:cs typeface="Microsoft Sans Serif"/>
              </a:rPr>
              <a:t>Linfeng </a:t>
            </a:r>
            <a:r>
              <a:rPr sz="800" spc="5" dirty="0">
                <a:latin typeface="Microsoft Sans Serif"/>
                <a:cs typeface="Microsoft Sans Serif"/>
              </a:rPr>
              <a:t>Bai, </a:t>
            </a:r>
            <a:r>
              <a:rPr sz="800" spc="-15" dirty="0">
                <a:latin typeface="Microsoft Sans Serif"/>
                <a:cs typeface="Microsoft Sans Serif"/>
              </a:rPr>
              <a:t>Weidong </a:t>
            </a:r>
            <a:r>
              <a:rPr sz="800" spc="-10" dirty="0">
                <a:latin typeface="Microsoft Sans Serif"/>
                <a:cs typeface="Microsoft Sans Serif"/>
              </a:rPr>
              <a:t>Zhang, Xipeng </a:t>
            </a:r>
            <a:r>
              <a:rPr sz="800" spc="-15" dirty="0">
                <a:latin typeface="Microsoft Sans Serif"/>
                <a:cs typeface="Microsoft Sans Serif"/>
              </a:rPr>
              <a:t>Pan, </a:t>
            </a:r>
            <a:r>
              <a:rPr sz="800" spc="-20" dirty="0">
                <a:latin typeface="Microsoft Sans Serif"/>
                <a:cs typeface="Microsoft Sans Serif"/>
              </a:rPr>
              <a:t>and </a:t>
            </a:r>
            <a:r>
              <a:rPr sz="800" spc="-25" dirty="0">
                <a:latin typeface="Microsoft Sans Serif"/>
                <a:cs typeface="Microsoft Sans Serif"/>
              </a:rPr>
              <a:t>Chenping </a:t>
            </a:r>
            <a:r>
              <a:rPr sz="800" spc="-10" dirty="0">
                <a:latin typeface="Microsoft Sans Serif"/>
                <a:cs typeface="Microsoft Sans Serif"/>
              </a:rPr>
              <a:t>Zhao. Underwater </a:t>
            </a:r>
            <a:r>
              <a:rPr sz="800" spc="-25" dirty="0">
                <a:latin typeface="Microsoft Sans Serif"/>
                <a:cs typeface="Microsoft Sans Serif"/>
              </a:rPr>
              <a:t>image </a:t>
            </a:r>
            <a:r>
              <a:rPr sz="800" spc="-20" dirty="0">
                <a:latin typeface="Microsoft Sans Serif"/>
                <a:cs typeface="Microsoft Sans Serif"/>
              </a:rPr>
              <a:t>enhancement </a:t>
            </a:r>
            <a:r>
              <a:rPr sz="800" spc="-40" dirty="0">
                <a:latin typeface="Microsoft Sans Serif"/>
                <a:cs typeface="Microsoft Sans Serif"/>
              </a:rPr>
              <a:t>based </a:t>
            </a:r>
            <a:r>
              <a:rPr sz="800" spc="-15" dirty="0">
                <a:latin typeface="Microsoft Sans Serif"/>
                <a:cs typeface="Microsoft Sans Serif"/>
              </a:rPr>
              <a:t>on </a:t>
            </a:r>
            <a:r>
              <a:rPr sz="800" spc="-10" dirty="0">
                <a:latin typeface="Microsoft Sans Serif"/>
                <a:cs typeface="Microsoft Sans Serif"/>
              </a:rPr>
              <a:t>global </a:t>
            </a:r>
            <a:r>
              <a:rPr sz="800" spc="-20" dirty="0">
                <a:latin typeface="Microsoft Sans Serif"/>
                <a:cs typeface="Microsoft Sans Serif"/>
              </a:rPr>
              <a:t>and </a:t>
            </a:r>
            <a:r>
              <a:rPr sz="800" spc="-15" dirty="0">
                <a:latin typeface="Microsoft Sans Serif"/>
                <a:cs typeface="Microsoft Sans Serif"/>
              </a:rPr>
              <a:t> </a:t>
            </a:r>
            <a:r>
              <a:rPr sz="800" spc="-10" dirty="0">
                <a:latin typeface="Microsoft Sans Serif"/>
                <a:cs typeface="Microsoft Sans Serif"/>
              </a:rPr>
              <a:t>local</a:t>
            </a:r>
            <a:r>
              <a:rPr sz="800" spc="70" dirty="0">
                <a:latin typeface="Microsoft Sans Serif"/>
                <a:cs typeface="Microsoft Sans Serif"/>
              </a:rPr>
              <a:t> </a:t>
            </a:r>
            <a:r>
              <a:rPr sz="800" spc="-10" dirty="0">
                <a:latin typeface="Microsoft Sans Serif"/>
                <a:cs typeface="Microsoft Sans Serif"/>
              </a:rPr>
              <a:t>equalization</a:t>
            </a:r>
            <a:r>
              <a:rPr sz="800" spc="70" dirty="0">
                <a:latin typeface="Microsoft Sans Serif"/>
                <a:cs typeface="Microsoft Sans Serif"/>
              </a:rPr>
              <a:t> </a:t>
            </a:r>
            <a:r>
              <a:rPr sz="800" spc="5" dirty="0">
                <a:latin typeface="Microsoft Sans Serif"/>
                <a:cs typeface="Microsoft Sans Serif"/>
              </a:rPr>
              <a:t>of</a:t>
            </a:r>
            <a:r>
              <a:rPr sz="800" spc="65" dirty="0">
                <a:latin typeface="Microsoft Sans Serif"/>
                <a:cs typeface="Microsoft Sans Serif"/>
              </a:rPr>
              <a:t> </a:t>
            </a:r>
            <a:r>
              <a:rPr sz="800" spc="-5" dirty="0">
                <a:latin typeface="Microsoft Sans Serif"/>
                <a:cs typeface="Microsoft Sans Serif"/>
              </a:rPr>
              <a:t>histogram</a:t>
            </a:r>
            <a:r>
              <a:rPr sz="800" spc="75" dirty="0">
                <a:latin typeface="Microsoft Sans Serif"/>
                <a:cs typeface="Microsoft Sans Serif"/>
              </a:rPr>
              <a:t> </a:t>
            </a:r>
            <a:r>
              <a:rPr sz="800" spc="-20" dirty="0">
                <a:latin typeface="Microsoft Sans Serif"/>
                <a:cs typeface="Microsoft Sans Serif"/>
              </a:rPr>
              <a:t>and</a:t>
            </a:r>
            <a:r>
              <a:rPr sz="800" spc="75" dirty="0">
                <a:latin typeface="Microsoft Sans Serif"/>
                <a:cs typeface="Microsoft Sans Serif"/>
              </a:rPr>
              <a:t> </a:t>
            </a:r>
            <a:r>
              <a:rPr sz="800" spc="-15" dirty="0">
                <a:latin typeface="Microsoft Sans Serif"/>
                <a:cs typeface="Microsoft Sans Serif"/>
              </a:rPr>
              <a:t>dual-image</a:t>
            </a:r>
            <a:r>
              <a:rPr sz="800" spc="70" dirty="0">
                <a:latin typeface="Microsoft Sans Serif"/>
                <a:cs typeface="Microsoft Sans Serif"/>
              </a:rPr>
              <a:t> </a:t>
            </a:r>
            <a:r>
              <a:rPr sz="800" spc="-5" dirty="0">
                <a:latin typeface="Microsoft Sans Serif"/>
                <a:cs typeface="Microsoft Sans Serif"/>
              </a:rPr>
              <a:t>multi-scale</a:t>
            </a:r>
            <a:r>
              <a:rPr sz="800" spc="75" dirty="0">
                <a:latin typeface="Microsoft Sans Serif"/>
                <a:cs typeface="Microsoft Sans Serif"/>
              </a:rPr>
              <a:t> </a:t>
            </a:r>
            <a:r>
              <a:rPr sz="800" spc="-10" dirty="0">
                <a:latin typeface="Microsoft Sans Serif"/>
                <a:cs typeface="Microsoft Sans Serif"/>
              </a:rPr>
              <a:t>fusion.</a:t>
            </a:r>
            <a:r>
              <a:rPr sz="800" spc="160" dirty="0">
                <a:latin typeface="Microsoft Sans Serif"/>
                <a:cs typeface="Microsoft Sans Serif"/>
              </a:rPr>
              <a:t> </a:t>
            </a:r>
            <a:r>
              <a:rPr sz="800" i="1" spc="-20" dirty="0">
                <a:latin typeface="Arial"/>
                <a:cs typeface="Arial"/>
              </a:rPr>
              <a:t>IEEE</a:t>
            </a:r>
            <a:r>
              <a:rPr sz="800" i="1" spc="65" dirty="0">
                <a:latin typeface="Arial"/>
                <a:cs typeface="Arial"/>
              </a:rPr>
              <a:t> </a:t>
            </a:r>
            <a:r>
              <a:rPr sz="800" i="1" spc="-35" dirty="0">
                <a:latin typeface="Arial"/>
                <a:cs typeface="Arial"/>
              </a:rPr>
              <a:t>Access</a:t>
            </a:r>
            <a:r>
              <a:rPr sz="800" spc="-35" dirty="0">
                <a:latin typeface="Microsoft Sans Serif"/>
                <a:cs typeface="Microsoft Sans Serif"/>
              </a:rPr>
              <a:t>,</a:t>
            </a:r>
            <a:r>
              <a:rPr sz="800" spc="65" dirty="0">
                <a:latin typeface="Microsoft Sans Serif"/>
                <a:cs typeface="Microsoft Sans Serif"/>
              </a:rPr>
              <a:t> </a:t>
            </a:r>
            <a:r>
              <a:rPr sz="800" spc="-5" dirty="0">
                <a:latin typeface="Microsoft Sans Serif"/>
                <a:cs typeface="Microsoft Sans Serif"/>
              </a:rPr>
              <a:t>8:128973–128990,</a:t>
            </a:r>
            <a:r>
              <a:rPr sz="800" spc="70" dirty="0">
                <a:latin typeface="Microsoft Sans Serif"/>
                <a:cs typeface="Microsoft Sans Serif"/>
              </a:rPr>
              <a:t> </a:t>
            </a:r>
            <a:r>
              <a:rPr sz="800" spc="-15" dirty="0">
                <a:latin typeface="Microsoft Sans Serif"/>
                <a:cs typeface="Microsoft Sans Serif"/>
              </a:rPr>
              <a:t>2020.</a:t>
            </a:r>
            <a:endParaRPr sz="800">
              <a:latin typeface="Microsoft Sans Serif"/>
              <a:cs typeface="Microsoft Sans Serif"/>
            </a:endParaRPr>
          </a:p>
          <a:p>
            <a:pPr marL="198120" marR="5080" indent="-186055" algn="just">
              <a:lnSpc>
                <a:spcPts val="950"/>
              </a:lnSpc>
              <a:spcBef>
                <a:spcPts val="310"/>
              </a:spcBef>
              <a:buAutoNum type="arabicPlain"/>
              <a:tabLst>
                <a:tab pos="198755" algn="l"/>
              </a:tabLst>
            </a:pPr>
            <a:r>
              <a:rPr sz="800" spc="-10" dirty="0">
                <a:latin typeface="Microsoft Sans Serif"/>
                <a:cs typeface="Microsoft Sans Serif"/>
              </a:rPr>
              <a:t>Long </a:t>
            </a:r>
            <a:r>
              <a:rPr sz="800" spc="-30" dirty="0">
                <a:latin typeface="Microsoft Sans Serif"/>
                <a:cs typeface="Microsoft Sans Serif"/>
              </a:rPr>
              <a:t>Chen, </a:t>
            </a:r>
            <a:r>
              <a:rPr sz="800" spc="-25" dirty="0">
                <a:latin typeface="Microsoft Sans Serif"/>
                <a:cs typeface="Microsoft Sans Serif"/>
              </a:rPr>
              <a:t>Zheheng </a:t>
            </a:r>
            <a:r>
              <a:rPr sz="800" spc="-10" dirty="0">
                <a:latin typeface="Microsoft Sans Serif"/>
                <a:cs typeface="Microsoft Sans Serif"/>
              </a:rPr>
              <a:t>Jiang, </a:t>
            </a:r>
            <a:r>
              <a:rPr sz="800" spc="-15" dirty="0">
                <a:latin typeface="Microsoft Sans Serif"/>
                <a:cs typeface="Microsoft Sans Serif"/>
              </a:rPr>
              <a:t>Lei </a:t>
            </a:r>
            <a:r>
              <a:rPr sz="800" spc="-5" dirty="0">
                <a:latin typeface="Microsoft Sans Serif"/>
                <a:cs typeface="Microsoft Sans Serif"/>
              </a:rPr>
              <a:t>Tong, Zhihua </a:t>
            </a:r>
            <a:r>
              <a:rPr sz="800" spc="5" dirty="0">
                <a:latin typeface="Microsoft Sans Serif"/>
                <a:cs typeface="Microsoft Sans Serif"/>
              </a:rPr>
              <a:t>Liu, </a:t>
            </a:r>
            <a:r>
              <a:rPr sz="800" spc="15" dirty="0">
                <a:latin typeface="Microsoft Sans Serif"/>
                <a:cs typeface="Microsoft Sans Serif"/>
              </a:rPr>
              <a:t>Aite </a:t>
            </a:r>
            <a:r>
              <a:rPr sz="800" spc="-10" dirty="0">
                <a:latin typeface="Microsoft Sans Serif"/>
                <a:cs typeface="Microsoft Sans Serif"/>
              </a:rPr>
              <a:t>Zhao, </a:t>
            </a:r>
            <a:r>
              <a:rPr sz="800" spc="-5" dirty="0">
                <a:latin typeface="Microsoft Sans Serif"/>
                <a:cs typeface="Microsoft Sans Serif"/>
              </a:rPr>
              <a:t>Qianni </a:t>
            </a:r>
            <a:r>
              <a:rPr sz="800" spc="-10" dirty="0">
                <a:latin typeface="Microsoft Sans Serif"/>
                <a:cs typeface="Microsoft Sans Serif"/>
              </a:rPr>
              <a:t>Zhang, Junyu </a:t>
            </a:r>
            <a:r>
              <a:rPr sz="800" spc="-5" dirty="0">
                <a:latin typeface="Microsoft Sans Serif"/>
                <a:cs typeface="Microsoft Sans Serif"/>
              </a:rPr>
              <a:t>Dong, </a:t>
            </a:r>
            <a:r>
              <a:rPr sz="800" spc="-20" dirty="0">
                <a:latin typeface="Microsoft Sans Serif"/>
                <a:cs typeface="Microsoft Sans Serif"/>
              </a:rPr>
              <a:t>and </a:t>
            </a:r>
            <a:r>
              <a:rPr sz="800" dirty="0">
                <a:latin typeface="Microsoft Sans Serif"/>
                <a:cs typeface="Microsoft Sans Serif"/>
              </a:rPr>
              <a:t>Huiyu Zhou. </a:t>
            </a:r>
            <a:r>
              <a:rPr sz="800" spc="-15" dirty="0">
                <a:latin typeface="Microsoft Sans Serif"/>
                <a:cs typeface="Microsoft Sans Serif"/>
              </a:rPr>
              <a:t>Perceptual </a:t>
            </a:r>
            <a:r>
              <a:rPr sz="800" spc="-10" dirty="0">
                <a:latin typeface="Microsoft Sans Serif"/>
                <a:cs typeface="Microsoft Sans Serif"/>
              </a:rPr>
              <a:t> underwater </a:t>
            </a:r>
            <a:r>
              <a:rPr sz="800" spc="-25" dirty="0">
                <a:latin typeface="Microsoft Sans Serif"/>
                <a:cs typeface="Microsoft Sans Serif"/>
              </a:rPr>
              <a:t>image</a:t>
            </a:r>
            <a:r>
              <a:rPr sz="800" spc="160" dirty="0">
                <a:latin typeface="Microsoft Sans Serif"/>
                <a:cs typeface="Microsoft Sans Serif"/>
              </a:rPr>
              <a:t> </a:t>
            </a:r>
            <a:r>
              <a:rPr sz="800" spc="-20" dirty="0">
                <a:latin typeface="Microsoft Sans Serif"/>
                <a:cs typeface="Microsoft Sans Serif"/>
              </a:rPr>
              <a:t>enhancement</a:t>
            </a:r>
            <a:r>
              <a:rPr sz="800" spc="175" dirty="0">
                <a:latin typeface="Microsoft Sans Serif"/>
                <a:cs typeface="Microsoft Sans Serif"/>
              </a:rPr>
              <a:t> </a:t>
            </a:r>
            <a:r>
              <a:rPr sz="800" spc="20" dirty="0">
                <a:latin typeface="Microsoft Sans Serif"/>
                <a:cs typeface="Microsoft Sans Serif"/>
              </a:rPr>
              <a:t>with </a:t>
            </a:r>
            <a:r>
              <a:rPr sz="800" spc="-40" dirty="0">
                <a:latin typeface="Microsoft Sans Serif"/>
                <a:cs typeface="Microsoft Sans Serif"/>
              </a:rPr>
              <a:t>deep</a:t>
            </a:r>
            <a:r>
              <a:rPr sz="800" spc="130" dirty="0">
                <a:latin typeface="Microsoft Sans Serif"/>
                <a:cs typeface="Microsoft Sans Serif"/>
              </a:rPr>
              <a:t> </a:t>
            </a:r>
            <a:r>
              <a:rPr sz="800" spc="-15" dirty="0">
                <a:latin typeface="Microsoft Sans Serif"/>
                <a:cs typeface="Microsoft Sans Serif"/>
              </a:rPr>
              <a:t>learning</a:t>
            </a:r>
            <a:r>
              <a:rPr sz="800" spc="185" dirty="0">
                <a:latin typeface="Microsoft Sans Serif"/>
                <a:cs typeface="Microsoft Sans Serif"/>
              </a:rPr>
              <a:t> </a:t>
            </a:r>
            <a:r>
              <a:rPr sz="800" spc="-20" dirty="0">
                <a:latin typeface="Microsoft Sans Serif"/>
                <a:cs typeface="Microsoft Sans Serif"/>
              </a:rPr>
              <a:t>and</a:t>
            </a:r>
            <a:r>
              <a:rPr sz="800" spc="170" dirty="0">
                <a:latin typeface="Microsoft Sans Serif"/>
                <a:cs typeface="Microsoft Sans Serif"/>
              </a:rPr>
              <a:t> </a:t>
            </a:r>
            <a:r>
              <a:rPr sz="800" spc="-20" dirty="0">
                <a:latin typeface="Microsoft Sans Serif"/>
                <a:cs typeface="Microsoft Sans Serif"/>
              </a:rPr>
              <a:t>physical</a:t>
            </a:r>
            <a:r>
              <a:rPr sz="800" spc="175" dirty="0">
                <a:latin typeface="Microsoft Sans Serif"/>
                <a:cs typeface="Microsoft Sans Serif"/>
              </a:rPr>
              <a:t> </a:t>
            </a:r>
            <a:r>
              <a:rPr sz="800" spc="-15" dirty="0">
                <a:latin typeface="Microsoft Sans Serif"/>
                <a:cs typeface="Microsoft Sans Serif"/>
              </a:rPr>
              <a:t>priors.</a:t>
            </a:r>
            <a:r>
              <a:rPr sz="800" spc="180" dirty="0">
                <a:latin typeface="Microsoft Sans Serif"/>
                <a:cs typeface="Microsoft Sans Serif"/>
              </a:rPr>
              <a:t> </a:t>
            </a:r>
            <a:r>
              <a:rPr sz="800" i="1" spc="-20" dirty="0">
                <a:latin typeface="Arial"/>
                <a:cs typeface="Arial"/>
              </a:rPr>
              <a:t>IEEE </a:t>
            </a:r>
            <a:r>
              <a:rPr sz="800" i="1" spc="-15" dirty="0">
                <a:latin typeface="Arial"/>
                <a:cs typeface="Arial"/>
              </a:rPr>
              <a:t>Transactions on </a:t>
            </a:r>
            <a:r>
              <a:rPr sz="800" i="1" spc="-5" dirty="0">
                <a:latin typeface="Arial"/>
                <a:cs typeface="Arial"/>
              </a:rPr>
              <a:t>Circuits </a:t>
            </a:r>
            <a:r>
              <a:rPr sz="800" i="1" spc="-20" dirty="0">
                <a:latin typeface="Arial"/>
                <a:cs typeface="Arial"/>
              </a:rPr>
              <a:t>and </a:t>
            </a:r>
            <a:r>
              <a:rPr sz="800" i="1" spc="-30" dirty="0">
                <a:latin typeface="Arial"/>
                <a:cs typeface="Arial"/>
              </a:rPr>
              <a:t>Systems </a:t>
            </a:r>
            <a:r>
              <a:rPr sz="800" i="1" spc="-25" dirty="0">
                <a:latin typeface="Arial"/>
                <a:cs typeface="Arial"/>
              </a:rPr>
              <a:t> </a:t>
            </a:r>
            <a:r>
              <a:rPr sz="800" i="1" dirty="0">
                <a:latin typeface="Arial"/>
                <a:cs typeface="Arial"/>
              </a:rPr>
              <a:t>for</a:t>
            </a:r>
            <a:r>
              <a:rPr sz="800" i="1" spc="55" dirty="0">
                <a:latin typeface="Arial"/>
                <a:cs typeface="Arial"/>
              </a:rPr>
              <a:t> </a:t>
            </a:r>
            <a:r>
              <a:rPr sz="800" i="1" spc="-10" dirty="0">
                <a:latin typeface="Arial"/>
                <a:cs typeface="Arial"/>
              </a:rPr>
              <a:t>Video</a:t>
            </a:r>
            <a:r>
              <a:rPr sz="800" i="1" spc="60" dirty="0">
                <a:latin typeface="Arial"/>
                <a:cs typeface="Arial"/>
              </a:rPr>
              <a:t> </a:t>
            </a:r>
            <a:r>
              <a:rPr sz="800" i="1" spc="-15" dirty="0">
                <a:latin typeface="Arial"/>
                <a:cs typeface="Arial"/>
              </a:rPr>
              <a:t>Technology</a:t>
            </a:r>
            <a:r>
              <a:rPr sz="800" spc="-15" dirty="0">
                <a:latin typeface="Microsoft Sans Serif"/>
                <a:cs typeface="Microsoft Sans Serif"/>
              </a:rPr>
              <a:t>,</a:t>
            </a:r>
            <a:r>
              <a:rPr sz="800" spc="65" dirty="0">
                <a:latin typeface="Microsoft Sans Serif"/>
                <a:cs typeface="Microsoft Sans Serif"/>
              </a:rPr>
              <a:t> </a:t>
            </a:r>
            <a:r>
              <a:rPr sz="800" spc="5" dirty="0">
                <a:latin typeface="Microsoft Sans Serif"/>
                <a:cs typeface="Microsoft Sans Serif"/>
              </a:rPr>
              <a:t>31(8):3078–3092,</a:t>
            </a:r>
            <a:r>
              <a:rPr sz="800" spc="65" dirty="0">
                <a:latin typeface="Microsoft Sans Serif"/>
                <a:cs typeface="Microsoft Sans Serif"/>
              </a:rPr>
              <a:t> </a:t>
            </a:r>
            <a:r>
              <a:rPr sz="800" spc="-15" dirty="0">
                <a:latin typeface="Microsoft Sans Serif"/>
                <a:cs typeface="Microsoft Sans Serif"/>
              </a:rPr>
              <a:t>2020.</a:t>
            </a:r>
            <a:endParaRPr sz="800">
              <a:latin typeface="Microsoft Sans Serif"/>
              <a:cs typeface="Microsoft Sans Serif"/>
            </a:endParaRPr>
          </a:p>
          <a:p>
            <a:pPr marL="198120" marR="5715" indent="-186055" algn="just">
              <a:lnSpc>
                <a:spcPts val="950"/>
              </a:lnSpc>
              <a:spcBef>
                <a:spcPts val="305"/>
              </a:spcBef>
              <a:buAutoNum type="arabicPlain"/>
              <a:tabLst>
                <a:tab pos="198755" algn="l"/>
              </a:tabLst>
            </a:pPr>
            <a:r>
              <a:rPr sz="800" spc="-15" dirty="0">
                <a:latin typeface="Microsoft Sans Serif"/>
                <a:cs typeface="Microsoft Sans Serif"/>
              </a:rPr>
              <a:t>Xuelei </a:t>
            </a:r>
            <a:r>
              <a:rPr sz="800" spc="-30" dirty="0">
                <a:latin typeface="Microsoft Sans Serif"/>
                <a:cs typeface="Microsoft Sans Serif"/>
              </a:rPr>
              <a:t>Chen, </a:t>
            </a:r>
            <a:r>
              <a:rPr sz="800" spc="5" dirty="0">
                <a:latin typeface="Microsoft Sans Serif"/>
                <a:cs typeface="Microsoft Sans Serif"/>
              </a:rPr>
              <a:t>Pin </a:t>
            </a:r>
            <a:r>
              <a:rPr sz="800" spc="-10" dirty="0">
                <a:latin typeface="Microsoft Sans Serif"/>
                <a:cs typeface="Microsoft Sans Serif"/>
              </a:rPr>
              <a:t>Zhang, Lingwei Quan, </a:t>
            </a:r>
            <a:r>
              <a:rPr sz="800" spc="-30" dirty="0">
                <a:latin typeface="Microsoft Sans Serif"/>
                <a:cs typeface="Microsoft Sans Serif"/>
              </a:rPr>
              <a:t>Chao </a:t>
            </a:r>
            <a:r>
              <a:rPr sz="800" spc="20" dirty="0">
                <a:latin typeface="Microsoft Sans Serif"/>
                <a:cs typeface="Microsoft Sans Serif"/>
              </a:rPr>
              <a:t>Yi, </a:t>
            </a:r>
            <a:r>
              <a:rPr sz="800" spc="-20" dirty="0">
                <a:latin typeface="Microsoft Sans Serif"/>
                <a:cs typeface="Microsoft Sans Serif"/>
              </a:rPr>
              <a:t>and </a:t>
            </a:r>
            <a:r>
              <a:rPr sz="800" spc="-30" dirty="0">
                <a:latin typeface="Microsoft Sans Serif"/>
                <a:cs typeface="Microsoft Sans Serif"/>
              </a:rPr>
              <a:t>Cunyue </a:t>
            </a:r>
            <a:r>
              <a:rPr sz="800" spc="5" dirty="0">
                <a:latin typeface="Microsoft Sans Serif"/>
                <a:cs typeface="Microsoft Sans Serif"/>
              </a:rPr>
              <a:t>Lu.</a:t>
            </a:r>
            <a:r>
              <a:rPr sz="800" spc="10" dirty="0">
                <a:latin typeface="Microsoft Sans Serif"/>
                <a:cs typeface="Microsoft Sans Serif"/>
              </a:rPr>
              <a:t> </a:t>
            </a:r>
            <a:r>
              <a:rPr sz="800" spc="-10" dirty="0">
                <a:latin typeface="Microsoft Sans Serif"/>
                <a:cs typeface="Microsoft Sans Serif"/>
              </a:rPr>
              <a:t>Underwater </a:t>
            </a:r>
            <a:r>
              <a:rPr sz="800" spc="-25" dirty="0">
                <a:latin typeface="Microsoft Sans Serif"/>
                <a:cs typeface="Microsoft Sans Serif"/>
              </a:rPr>
              <a:t>image </a:t>
            </a:r>
            <a:r>
              <a:rPr sz="800" spc="-20" dirty="0">
                <a:latin typeface="Microsoft Sans Serif"/>
                <a:cs typeface="Microsoft Sans Serif"/>
              </a:rPr>
              <a:t>enhancement </a:t>
            </a:r>
            <a:r>
              <a:rPr sz="800" spc="-40" dirty="0">
                <a:latin typeface="Microsoft Sans Serif"/>
                <a:cs typeface="Microsoft Sans Serif"/>
              </a:rPr>
              <a:t>based</a:t>
            </a:r>
            <a:r>
              <a:rPr sz="800" spc="-35" dirty="0">
                <a:latin typeface="Microsoft Sans Serif"/>
                <a:cs typeface="Microsoft Sans Serif"/>
              </a:rPr>
              <a:t> </a:t>
            </a:r>
            <a:r>
              <a:rPr sz="800" spc="-15" dirty="0">
                <a:latin typeface="Microsoft Sans Serif"/>
                <a:cs typeface="Microsoft Sans Serif"/>
              </a:rPr>
              <a:t>on </a:t>
            </a:r>
            <a:r>
              <a:rPr sz="800" spc="-40" dirty="0">
                <a:latin typeface="Microsoft Sans Serif"/>
                <a:cs typeface="Microsoft Sans Serif"/>
              </a:rPr>
              <a:t>deep </a:t>
            </a:r>
            <a:r>
              <a:rPr sz="800" spc="-35" dirty="0">
                <a:latin typeface="Microsoft Sans Serif"/>
                <a:cs typeface="Microsoft Sans Serif"/>
              </a:rPr>
              <a:t> </a:t>
            </a:r>
            <a:r>
              <a:rPr sz="800" spc="-15" dirty="0">
                <a:latin typeface="Microsoft Sans Serif"/>
                <a:cs typeface="Microsoft Sans Serif"/>
              </a:rPr>
              <a:t>learning</a:t>
            </a:r>
            <a:r>
              <a:rPr sz="800" spc="65" dirty="0">
                <a:latin typeface="Microsoft Sans Serif"/>
                <a:cs typeface="Microsoft Sans Serif"/>
              </a:rPr>
              <a:t> </a:t>
            </a:r>
            <a:r>
              <a:rPr sz="800" spc="-20" dirty="0">
                <a:latin typeface="Microsoft Sans Serif"/>
                <a:cs typeface="Microsoft Sans Serif"/>
              </a:rPr>
              <a:t>and</a:t>
            </a:r>
            <a:r>
              <a:rPr sz="800" spc="70" dirty="0">
                <a:latin typeface="Microsoft Sans Serif"/>
                <a:cs typeface="Microsoft Sans Serif"/>
              </a:rPr>
              <a:t> </a:t>
            </a:r>
            <a:r>
              <a:rPr sz="800" spc="-25" dirty="0">
                <a:latin typeface="Microsoft Sans Serif"/>
                <a:cs typeface="Microsoft Sans Serif"/>
              </a:rPr>
              <a:t>image</a:t>
            </a:r>
            <a:r>
              <a:rPr sz="800" spc="70" dirty="0">
                <a:latin typeface="Microsoft Sans Serif"/>
                <a:cs typeface="Microsoft Sans Serif"/>
              </a:rPr>
              <a:t> </a:t>
            </a:r>
            <a:r>
              <a:rPr sz="800" spc="5" dirty="0">
                <a:latin typeface="Microsoft Sans Serif"/>
                <a:cs typeface="Microsoft Sans Serif"/>
              </a:rPr>
              <a:t>formation</a:t>
            </a:r>
            <a:r>
              <a:rPr sz="800" spc="70" dirty="0">
                <a:latin typeface="Microsoft Sans Serif"/>
                <a:cs typeface="Microsoft Sans Serif"/>
              </a:rPr>
              <a:t> </a:t>
            </a:r>
            <a:r>
              <a:rPr sz="800" spc="-10" dirty="0">
                <a:latin typeface="Microsoft Sans Serif"/>
                <a:cs typeface="Microsoft Sans Serif"/>
              </a:rPr>
              <a:t>model.</a:t>
            </a:r>
            <a:r>
              <a:rPr sz="800" spc="160" dirty="0">
                <a:latin typeface="Microsoft Sans Serif"/>
                <a:cs typeface="Microsoft Sans Serif"/>
              </a:rPr>
              <a:t> </a:t>
            </a:r>
            <a:r>
              <a:rPr sz="800" i="1" dirty="0">
                <a:latin typeface="Arial"/>
                <a:cs typeface="Arial"/>
              </a:rPr>
              <a:t>arXiv</a:t>
            </a:r>
            <a:r>
              <a:rPr sz="800" i="1" spc="55" dirty="0">
                <a:latin typeface="Arial"/>
                <a:cs typeface="Arial"/>
              </a:rPr>
              <a:t> </a:t>
            </a:r>
            <a:r>
              <a:rPr sz="800" i="1" dirty="0">
                <a:latin typeface="Arial"/>
                <a:cs typeface="Arial"/>
              </a:rPr>
              <a:t>preprint</a:t>
            </a:r>
            <a:r>
              <a:rPr sz="800" i="1" spc="60" dirty="0">
                <a:latin typeface="Arial"/>
                <a:cs typeface="Arial"/>
              </a:rPr>
              <a:t> </a:t>
            </a:r>
            <a:r>
              <a:rPr sz="800" i="1" spc="-10" dirty="0">
                <a:latin typeface="Arial"/>
                <a:cs typeface="Arial"/>
              </a:rPr>
              <a:t>arXiv:2101.00991</a:t>
            </a:r>
            <a:r>
              <a:rPr sz="800" spc="-10" dirty="0">
                <a:latin typeface="Microsoft Sans Serif"/>
                <a:cs typeface="Microsoft Sans Serif"/>
              </a:rPr>
              <a:t>,</a:t>
            </a:r>
            <a:r>
              <a:rPr sz="800" spc="65" dirty="0">
                <a:latin typeface="Microsoft Sans Serif"/>
                <a:cs typeface="Microsoft Sans Serif"/>
              </a:rPr>
              <a:t> </a:t>
            </a:r>
            <a:r>
              <a:rPr sz="800" spc="-15" dirty="0">
                <a:latin typeface="Microsoft Sans Serif"/>
                <a:cs typeface="Microsoft Sans Serif"/>
              </a:rPr>
              <a:t>2021.</a:t>
            </a:r>
            <a:endParaRPr sz="800">
              <a:latin typeface="Microsoft Sans Serif"/>
              <a:cs typeface="Microsoft Sans Serif"/>
            </a:endParaRPr>
          </a:p>
          <a:p>
            <a:pPr marL="198120" marR="5080" indent="-186055" algn="just">
              <a:lnSpc>
                <a:spcPts val="950"/>
              </a:lnSpc>
              <a:spcBef>
                <a:spcPts val="310"/>
              </a:spcBef>
              <a:buAutoNum type="arabicPlain"/>
              <a:tabLst>
                <a:tab pos="198755" algn="l"/>
              </a:tabLst>
            </a:pPr>
            <a:r>
              <a:rPr sz="800" spc="-25" dirty="0">
                <a:latin typeface="Microsoft Sans Serif"/>
                <a:cs typeface="Microsoft Sans Serif"/>
              </a:rPr>
              <a:t>Xueyang</a:t>
            </a:r>
            <a:r>
              <a:rPr sz="800" spc="-20" dirty="0">
                <a:latin typeface="Microsoft Sans Serif"/>
                <a:cs typeface="Microsoft Sans Serif"/>
              </a:rPr>
              <a:t> Fu</a:t>
            </a:r>
            <a:r>
              <a:rPr sz="800" spc="-15" dirty="0">
                <a:latin typeface="Microsoft Sans Serif"/>
                <a:cs typeface="Microsoft Sans Serif"/>
              </a:rPr>
              <a:t> </a:t>
            </a:r>
            <a:r>
              <a:rPr sz="800" spc="-20" dirty="0">
                <a:latin typeface="Microsoft Sans Serif"/>
                <a:cs typeface="Microsoft Sans Serif"/>
              </a:rPr>
              <a:t>and</a:t>
            </a:r>
            <a:r>
              <a:rPr sz="800" spc="-15" dirty="0">
                <a:latin typeface="Microsoft Sans Serif"/>
                <a:cs typeface="Microsoft Sans Serif"/>
              </a:rPr>
              <a:t> Xiangyong</a:t>
            </a:r>
            <a:r>
              <a:rPr sz="800" spc="-10" dirty="0">
                <a:latin typeface="Microsoft Sans Serif"/>
                <a:cs typeface="Microsoft Sans Serif"/>
              </a:rPr>
              <a:t> </a:t>
            </a:r>
            <a:r>
              <a:rPr sz="800" spc="-25" dirty="0">
                <a:latin typeface="Microsoft Sans Serif"/>
                <a:cs typeface="Microsoft Sans Serif"/>
              </a:rPr>
              <a:t>Cao.</a:t>
            </a:r>
            <a:r>
              <a:rPr sz="800" spc="-20" dirty="0">
                <a:latin typeface="Microsoft Sans Serif"/>
                <a:cs typeface="Microsoft Sans Serif"/>
              </a:rPr>
              <a:t> </a:t>
            </a:r>
            <a:r>
              <a:rPr sz="800" spc="-10" dirty="0">
                <a:latin typeface="Microsoft Sans Serif"/>
                <a:cs typeface="Microsoft Sans Serif"/>
              </a:rPr>
              <a:t>Underwater</a:t>
            </a:r>
            <a:r>
              <a:rPr sz="800" spc="-5" dirty="0">
                <a:latin typeface="Microsoft Sans Serif"/>
                <a:cs typeface="Microsoft Sans Serif"/>
              </a:rPr>
              <a:t> </a:t>
            </a:r>
            <a:r>
              <a:rPr sz="800" spc="-25" dirty="0">
                <a:latin typeface="Microsoft Sans Serif"/>
                <a:cs typeface="Microsoft Sans Serif"/>
              </a:rPr>
              <a:t>image</a:t>
            </a:r>
            <a:r>
              <a:rPr sz="800" spc="-20" dirty="0">
                <a:latin typeface="Microsoft Sans Serif"/>
                <a:cs typeface="Microsoft Sans Serif"/>
              </a:rPr>
              <a:t> enhancement</a:t>
            </a:r>
            <a:r>
              <a:rPr sz="800" spc="-15" dirty="0">
                <a:latin typeface="Microsoft Sans Serif"/>
                <a:cs typeface="Microsoft Sans Serif"/>
              </a:rPr>
              <a:t> </a:t>
            </a:r>
            <a:r>
              <a:rPr sz="800" spc="20" dirty="0">
                <a:latin typeface="Microsoft Sans Serif"/>
                <a:cs typeface="Microsoft Sans Serif"/>
              </a:rPr>
              <a:t>with</a:t>
            </a:r>
            <a:r>
              <a:rPr sz="800" spc="25" dirty="0">
                <a:latin typeface="Microsoft Sans Serif"/>
                <a:cs typeface="Microsoft Sans Serif"/>
              </a:rPr>
              <a:t> </a:t>
            </a:r>
            <a:r>
              <a:rPr sz="800" spc="5" dirty="0">
                <a:latin typeface="Microsoft Sans Serif"/>
                <a:cs typeface="Microsoft Sans Serif"/>
              </a:rPr>
              <a:t>global–local</a:t>
            </a:r>
            <a:r>
              <a:rPr sz="800" spc="10" dirty="0">
                <a:latin typeface="Microsoft Sans Serif"/>
                <a:cs typeface="Microsoft Sans Serif"/>
              </a:rPr>
              <a:t> </a:t>
            </a:r>
            <a:r>
              <a:rPr sz="800" spc="-20" dirty="0">
                <a:latin typeface="Microsoft Sans Serif"/>
                <a:cs typeface="Microsoft Sans Serif"/>
              </a:rPr>
              <a:t>networks</a:t>
            </a:r>
            <a:r>
              <a:rPr sz="800" spc="-15" dirty="0">
                <a:latin typeface="Microsoft Sans Serif"/>
                <a:cs typeface="Microsoft Sans Serif"/>
              </a:rPr>
              <a:t> </a:t>
            </a:r>
            <a:r>
              <a:rPr sz="800" spc="-20" dirty="0">
                <a:latin typeface="Microsoft Sans Serif"/>
                <a:cs typeface="Microsoft Sans Serif"/>
              </a:rPr>
              <a:t>and</a:t>
            </a:r>
            <a:r>
              <a:rPr sz="800" spc="170" dirty="0">
                <a:latin typeface="Microsoft Sans Serif"/>
                <a:cs typeface="Microsoft Sans Serif"/>
              </a:rPr>
              <a:t> </a:t>
            </a:r>
            <a:r>
              <a:rPr sz="800" spc="-35" dirty="0">
                <a:latin typeface="Microsoft Sans Serif"/>
                <a:cs typeface="Microsoft Sans Serif"/>
              </a:rPr>
              <a:t>compressed- </a:t>
            </a:r>
            <a:r>
              <a:rPr sz="800" spc="-30" dirty="0">
                <a:latin typeface="Microsoft Sans Serif"/>
                <a:cs typeface="Microsoft Sans Serif"/>
              </a:rPr>
              <a:t> </a:t>
            </a:r>
            <a:r>
              <a:rPr sz="800" spc="-5" dirty="0">
                <a:latin typeface="Microsoft Sans Serif"/>
                <a:cs typeface="Microsoft Sans Serif"/>
              </a:rPr>
              <a:t>histogram</a:t>
            </a:r>
            <a:r>
              <a:rPr sz="800" spc="70" dirty="0">
                <a:latin typeface="Microsoft Sans Serif"/>
                <a:cs typeface="Microsoft Sans Serif"/>
              </a:rPr>
              <a:t> </a:t>
            </a:r>
            <a:r>
              <a:rPr sz="800" spc="-10" dirty="0">
                <a:latin typeface="Microsoft Sans Serif"/>
                <a:cs typeface="Microsoft Sans Serif"/>
              </a:rPr>
              <a:t>equalization.</a:t>
            </a:r>
            <a:r>
              <a:rPr sz="800" spc="160" dirty="0">
                <a:latin typeface="Microsoft Sans Serif"/>
                <a:cs typeface="Microsoft Sans Serif"/>
              </a:rPr>
              <a:t> </a:t>
            </a:r>
            <a:r>
              <a:rPr sz="800" i="1" spc="-15" dirty="0">
                <a:latin typeface="Arial"/>
                <a:cs typeface="Arial"/>
              </a:rPr>
              <a:t>Signal</a:t>
            </a:r>
            <a:r>
              <a:rPr sz="800" i="1" spc="60" dirty="0">
                <a:latin typeface="Arial"/>
                <a:cs typeface="Arial"/>
              </a:rPr>
              <a:t> </a:t>
            </a:r>
            <a:r>
              <a:rPr sz="800" i="1" spc="-20" dirty="0">
                <a:latin typeface="Arial"/>
                <a:cs typeface="Arial"/>
              </a:rPr>
              <a:t>Processing:</a:t>
            </a:r>
            <a:r>
              <a:rPr sz="800" i="1" spc="155" dirty="0">
                <a:latin typeface="Arial"/>
                <a:cs typeface="Arial"/>
              </a:rPr>
              <a:t> </a:t>
            </a:r>
            <a:r>
              <a:rPr sz="800" i="1" spc="-25" dirty="0">
                <a:latin typeface="Arial"/>
                <a:cs typeface="Arial"/>
              </a:rPr>
              <a:t>Image</a:t>
            </a:r>
            <a:r>
              <a:rPr sz="800" i="1" spc="60" dirty="0">
                <a:latin typeface="Arial"/>
                <a:cs typeface="Arial"/>
              </a:rPr>
              <a:t> </a:t>
            </a:r>
            <a:r>
              <a:rPr sz="800" i="1" spc="-5" dirty="0">
                <a:latin typeface="Arial"/>
                <a:cs typeface="Arial"/>
              </a:rPr>
              <a:t>Communication</a:t>
            </a:r>
            <a:r>
              <a:rPr sz="800" spc="-5" dirty="0">
                <a:latin typeface="Microsoft Sans Serif"/>
                <a:cs typeface="Microsoft Sans Serif"/>
              </a:rPr>
              <a:t>,</a:t>
            </a:r>
            <a:r>
              <a:rPr sz="800" spc="65" dirty="0">
                <a:latin typeface="Microsoft Sans Serif"/>
                <a:cs typeface="Microsoft Sans Serif"/>
              </a:rPr>
              <a:t> </a:t>
            </a:r>
            <a:r>
              <a:rPr sz="800" spc="-15" dirty="0">
                <a:latin typeface="Microsoft Sans Serif"/>
                <a:cs typeface="Microsoft Sans Serif"/>
              </a:rPr>
              <a:t>86:115892,</a:t>
            </a:r>
            <a:r>
              <a:rPr sz="800" spc="65" dirty="0">
                <a:latin typeface="Microsoft Sans Serif"/>
                <a:cs typeface="Microsoft Sans Serif"/>
              </a:rPr>
              <a:t> </a:t>
            </a:r>
            <a:r>
              <a:rPr sz="800" spc="-15" dirty="0">
                <a:latin typeface="Microsoft Sans Serif"/>
                <a:cs typeface="Microsoft Sans Serif"/>
              </a:rPr>
              <a:t>2020.</a:t>
            </a:r>
            <a:endParaRPr sz="800">
              <a:latin typeface="Microsoft Sans Serif"/>
              <a:cs typeface="Microsoft Sans Serif"/>
            </a:endParaRPr>
          </a:p>
          <a:p>
            <a:pPr marL="198120" marR="5715" indent="-186055" algn="just">
              <a:lnSpc>
                <a:spcPts val="950"/>
              </a:lnSpc>
              <a:spcBef>
                <a:spcPts val="310"/>
              </a:spcBef>
              <a:buAutoNum type="arabicPlain"/>
              <a:tabLst>
                <a:tab pos="198755" algn="l"/>
              </a:tabLst>
            </a:pPr>
            <a:r>
              <a:rPr sz="800" spc="-35" dirty="0">
                <a:latin typeface="Microsoft Sans Serif"/>
                <a:cs typeface="Microsoft Sans Serif"/>
              </a:rPr>
              <a:t>Yecai</a:t>
            </a:r>
            <a:r>
              <a:rPr sz="800" spc="-30" dirty="0">
                <a:latin typeface="Microsoft Sans Serif"/>
                <a:cs typeface="Microsoft Sans Serif"/>
              </a:rPr>
              <a:t> </a:t>
            </a:r>
            <a:r>
              <a:rPr sz="800" spc="-20" dirty="0">
                <a:latin typeface="Microsoft Sans Serif"/>
                <a:cs typeface="Microsoft Sans Serif"/>
              </a:rPr>
              <a:t>Guo,</a:t>
            </a:r>
            <a:r>
              <a:rPr sz="800" spc="-15" dirty="0">
                <a:latin typeface="Microsoft Sans Serif"/>
                <a:cs typeface="Microsoft Sans Serif"/>
              </a:rPr>
              <a:t> </a:t>
            </a:r>
            <a:r>
              <a:rPr sz="800" spc="-10" dirty="0">
                <a:latin typeface="Microsoft Sans Serif"/>
                <a:cs typeface="Microsoft Sans Serif"/>
              </a:rPr>
              <a:t>Hanyu</a:t>
            </a:r>
            <a:r>
              <a:rPr sz="800" spc="-5" dirty="0">
                <a:latin typeface="Microsoft Sans Serif"/>
                <a:cs typeface="Microsoft Sans Serif"/>
              </a:rPr>
              <a:t> </a:t>
            </a:r>
            <a:r>
              <a:rPr sz="800" spc="15" dirty="0">
                <a:latin typeface="Microsoft Sans Serif"/>
                <a:cs typeface="Microsoft Sans Serif"/>
              </a:rPr>
              <a:t>Li, </a:t>
            </a:r>
            <a:r>
              <a:rPr sz="800" spc="-20" dirty="0">
                <a:latin typeface="Microsoft Sans Serif"/>
                <a:cs typeface="Microsoft Sans Serif"/>
              </a:rPr>
              <a:t>and</a:t>
            </a:r>
            <a:r>
              <a:rPr sz="800" spc="-15" dirty="0">
                <a:latin typeface="Microsoft Sans Serif"/>
                <a:cs typeface="Microsoft Sans Serif"/>
              </a:rPr>
              <a:t> </a:t>
            </a:r>
            <a:r>
              <a:rPr sz="800" spc="-20" dirty="0">
                <a:latin typeface="Microsoft Sans Serif"/>
                <a:cs typeface="Microsoft Sans Serif"/>
              </a:rPr>
              <a:t>Peixian</a:t>
            </a:r>
            <a:r>
              <a:rPr sz="800" spc="-15" dirty="0">
                <a:latin typeface="Microsoft Sans Serif"/>
                <a:cs typeface="Microsoft Sans Serif"/>
              </a:rPr>
              <a:t> </a:t>
            </a:r>
            <a:r>
              <a:rPr sz="800" spc="-10" dirty="0">
                <a:latin typeface="Microsoft Sans Serif"/>
                <a:cs typeface="Microsoft Sans Serif"/>
              </a:rPr>
              <a:t>Zhuang.</a:t>
            </a:r>
            <a:r>
              <a:rPr sz="800" spc="-5" dirty="0">
                <a:latin typeface="Microsoft Sans Serif"/>
                <a:cs typeface="Microsoft Sans Serif"/>
              </a:rPr>
              <a:t> </a:t>
            </a:r>
            <a:r>
              <a:rPr sz="800" spc="-10" dirty="0">
                <a:latin typeface="Microsoft Sans Serif"/>
                <a:cs typeface="Microsoft Sans Serif"/>
              </a:rPr>
              <a:t>Underwater</a:t>
            </a:r>
            <a:r>
              <a:rPr sz="800" spc="-5" dirty="0">
                <a:latin typeface="Microsoft Sans Serif"/>
                <a:cs typeface="Microsoft Sans Serif"/>
              </a:rPr>
              <a:t> </a:t>
            </a:r>
            <a:r>
              <a:rPr sz="800" spc="-25" dirty="0">
                <a:latin typeface="Microsoft Sans Serif"/>
                <a:cs typeface="Microsoft Sans Serif"/>
              </a:rPr>
              <a:t>image</a:t>
            </a:r>
            <a:r>
              <a:rPr sz="800" spc="-20" dirty="0">
                <a:latin typeface="Microsoft Sans Serif"/>
                <a:cs typeface="Microsoft Sans Serif"/>
              </a:rPr>
              <a:t> enhancement</a:t>
            </a:r>
            <a:r>
              <a:rPr sz="800" spc="-15" dirty="0">
                <a:latin typeface="Microsoft Sans Serif"/>
                <a:cs typeface="Microsoft Sans Serif"/>
              </a:rPr>
              <a:t> </a:t>
            </a:r>
            <a:r>
              <a:rPr sz="800" spc="-20" dirty="0">
                <a:latin typeface="Microsoft Sans Serif"/>
                <a:cs typeface="Microsoft Sans Serif"/>
              </a:rPr>
              <a:t>using</a:t>
            </a:r>
            <a:r>
              <a:rPr sz="800" spc="-15" dirty="0">
                <a:latin typeface="Microsoft Sans Serif"/>
                <a:cs typeface="Microsoft Sans Serif"/>
              </a:rPr>
              <a:t> </a:t>
            </a:r>
            <a:r>
              <a:rPr sz="800" spc="-40" dirty="0">
                <a:latin typeface="Microsoft Sans Serif"/>
                <a:cs typeface="Microsoft Sans Serif"/>
              </a:rPr>
              <a:t>a</a:t>
            </a:r>
            <a:r>
              <a:rPr sz="800" spc="-35" dirty="0">
                <a:latin typeface="Microsoft Sans Serif"/>
                <a:cs typeface="Microsoft Sans Serif"/>
              </a:rPr>
              <a:t> </a:t>
            </a:r>
            <a:r>
              <a:rPr sz="800" spc="-10" dirty="0">
                <a:latin typeface="Microsoft Sans Serif"/>
                <a:cs typeface="Microsoft Sans Serif"/>
              </a:rPr>
              <a:t>multiscale</a:t>
            </a:r>
            <a:r>
              <a:rPr sz="800" spc="-5" dirty="0">
                <a:latin typeface="Microsoft Sans Serif"/>
                <a:cs typeface="Microsoft Sans Serif"/>
              </a:rPr>
              <a:t> </a:t>
            </a:r>
            <a:r>
              <a:rPr sz="800" spc="-50" dirty="0">
                <a:latin typeface="Microsoft Sans Serif"/>
                <a:cs typeface="Microsoft Sans Serif"/>
              </a:rPr>
              <a:t>dense</a:t>
            </a:r>
            <a:r>
              <a:rPr sz="800" spc="-45" dirty="0">
                <a:latin typeface="Microsoft Sans Serif"/>
                <a:cs typeface="Microsoft Sans Serif"/>
              </a:rPr>
              <a:t> </a:t>
            </a:r>
            <a:r>
              <a:rPr sz="800" spc="-20" dirty="0">
                <a:latin typeface="Microsoft Sans Serif"/>
                <a:cs typeface="Microsoft Sans Serif"/>
              </a:rPr>
              <a:t>generative </a:t>
            </a:r>
            <a:r>
              <a:rPr sz="800" spc="-15" dirty="0">
                <a:latin typeface="Microsoft Sans Serif"/>
                <a:cs typeface="Microsoft Sans Serif"/>
              </a:rPr>
              <a:t> </a:t>
            </a:r>
            <a:r>
              <a:rPr sz="800" spc="-25" dirty="0">
                <a:latin typeface="Microsoft Sans Serif"/>
                <a:cs typeface="Microsoft Sans Serif"/>
              </a:rPr>
              <a:t>adversarial</a:t>
            </a:r>
            <a:r>
              <a:rPr sz="800" spc="70" dirty="0">
                <a:latin typeface="Microsoft Sans Serif"/>
                <a:cs typeface="Microsoft Sans Serif"/>
              </a:rPr>
              <a:t> </a:t>
            </a:r>
            <a:r>
              <a:rPr sz="800" spc="-10" dirty="0">
                <a:latin typeface="Microsoft Sans Serif"/>
                <a:cs typeface="Microsoft Sans Serif"/>
              </a:rPr>
              <a:t>network.</a:t>
            </a:r>
            <a:r>
              <a:rPr sz="800" spc="160" dirty="0">
                <a:latin typeface="Microsoft Sans Serif"/>
                <a:cs typeface="Microsoft Sans Serif"/>
              </a:rPr>
              <a:t> </a:t>
            </a:r>
            <a:r>
              <a:rPr sz="800" i="1" spc="-20" dirty="0">
                <a:latin typeface="Arial"/>
                <a:cs typeface="Arial"/>
              </a:rPr>
              <a:t>IEEE</a:t>
            </a:r>
            <a:r>
              <a:rPr sz="800" i="1" spc="65" dirty="0">
                <a:latin typeface="Arial"/>
                <a:cs typeface="Arial"/>
              </a:rPr>
              <a:t> </a:t>
            </a:r>
            <a:r>
              <a:rPr sz="800" i="1" spc="-5" dirty="0">
                <a:latin typeface="Arial"/>
                <a:cs typeface="Arial"/>
              </a:rPr>
              <a:t>Journal</a:t>
            </a:r>
            <a:r>
              <a:rPr sz="800" i="1" spc="60" dirty="0">
                <a:latin typeface="Arial"/>
                <a:cs typeface="Arial"/>
              </a:rPr>
              <a:t> </a:t>
            </a:r>
            <a:r>
              <a:rPr sz="800" i="1" spc="5" dirty="0">
                <a:latin typeface="Arial"/>
                <a:cs typeface="Arial"/>
              </a:rPr>
              <a:t>of</a:t>
            </a:r>
            <a:r>
              <a:rPr sz="800" i="1" spc="60" dirty="0">
                <a:latin typeface="Arial"/>
                <a:cs typeface="Arial"/>
              </a:rPr>
              <a:t> </a:t>
            </a:r>
            <a:r>
              <a:rPr sz="800" i="1" spc="-20" dirty="0">
                <a:latin typeface="Arial"/>
                <a:cs typeface="Arial"/>
              </a:rPr>
              <a:t>Oceanic</a:t>
            </a:r>
            <a:r>
              <a:rPr sz="800" i="1" spc="60" dirty="0">
                <a:latin typeface="Arial"/>
                <a:cs typeface="Arial"/>
              </a:rPr>
              <a:t> </a:t>
            </a:r>
            <a:r>
              <a:rPr sz="800" i="1" spc="-15" dirty="0">
                <a:latin typeface="Arial"/>
                <a:cs typeface="Arial"/>
              </a:rPr>
              <a:t>Engineering</a:t>
            </a:r>
            <a:r>
              <a:rPr sz="800" spc="-15" dirty="0">
                <a:latin typeface="Microsoft Sans Serif"/>
                <a:cs typeface="Microsoft Sans Serif"/>
              </a:rPr>
              <a:t>,</a:t>
            </a:r>
            <a:r>
              <a:rPr sz="800" spc="65" dirty="0">
                <a:latin typeface="Microsoft Sans Serif"/>
                <a:cs typeface="Microsoft Sans Serif"/>
              </a:rPr>
              <a:t> </a:t>
            </a:r>
            <a:r>
              <a:rPr sz="800" spc="10" dirty="0">
                <a:latin typeface="Microsoft Sans Serif"/>
                <a:cs typeface="Microsoft Sans Serif"/>
              </a:rPr>
              <a:t>45(3):862–870,</a:t>
            </a:r>
            <a:r>
              <a:rPr sz="800" spc="70" dirty="0">
                <a:latin typeface="Microsoft Sans Serif"/>
                <a:cs typeface="Microsoft Sans Serif"/>
              </a:rPr>
              <a:t> </a:t>
            </a:r>
            <a:r>
              <a:rPr sz="800" spc="-15" dirty="0">
                <a:latin typeface="Microsoft Sans Serif"/>
                <a:cs typeface="Microsoft Sans Serif"/>
              </a:rPr>
              <a:t>2019.</a:t>
            </a:r>
            <a:endParaRPr sz="800">
              <a:latin typeface="Microsoft Sans Serif"/>
              <a:cs typeface="Microsoft Sans Serif"/>
            </a:endParaRPr>
          </a:p>
          <a:p>
            <a:pPr marL="198120" marR="5715" indent="-186055" algn="just">
              <a:lnSpc>
                <a:spcPts val="950"/>
              </a:lnSpc>
              <a:spcBef>
                <a:spcPts val="310"/>
              </a:spcBef>
              <a:buAutoNum type="arabicPlain"/>
              <a:tabLst>
                <a:tab pos="198755" algn="l"/>
              </a:tabLst>
            </a:pPr>
            <a:r>
              <a:rPr sz="800" spc="5" dirty="0">
                <a:latin typeface="Microsoft Sans Serif"/>
                <a:cs typeface="Microsoft Sans Serif"/>
              </a:rPr>
              <a:t>Praful </a:t>
            </a:r>
            <a:r>
              <a:rPr sz="800" spc="-15" dirty="0">
                <a:latin typeface="Microsoft Sans Serif"/>
                <a:cs typeface="Microsoft Sans Serif"/>
              </a:rPr>
              <a:t>Hambarde, </a:t>
            </a:r>
            <a:r>
              <a:rPr sz="800" spc="-20" dirty="0">
                <a:latin typeface="Microsoft Sans Serif"/>
                <a:cs typeface="Microsoft Sans Serif"/>
              </a:rPr>
              <a:t>Subrahmanyam </a:t>
            </a:r>
            <a:r>
              <a:rPr sz="800" spc="5" dirty="0">
                <a:latin typeface="Microsoft Sans Serif"/>
                <a:cs typeface="Microsoft Sans Serif"/>
              </a:rPr>
              <a:t>Murala, </a:t>
            </a:r>
            <a:r>
              <a:rPr sz="800" spc="-20" dirty="0">
                <a:latin typeface="Microsoft Sans Serif"/>
                <a:cs typeface="Microsoft Sans Serif"/>
              </a:rPr>
              <a:t>and </a:t>
            </a:r>
            <a:r>
              <a:rPr sz="800" spc="-5" dirty="0">
                <a:latin typeface="Microsoft Sans Serif"/>
                <a:cs typeface="Microsoft Sans Serif"/>
              </a:rPr>
              <a:t>Abhinav </a:t>
            </a:r>
            <a:r>
              <a:rPr sz="800" spc="5" dirty="0">
                <a:latin typeface="Microsoft Sans Serif"/>
                <a:cs typeface="Microsoft Sans Serif"/>
              </a:rPr>
              <a:t>Dhall.</a:t>
            </a:r>
            <a:r>
              <a:rPr sz="800" spc="10" dirty="0">
                <a:latin typeface="Microsoft Sans Serif"/>
                <a:cs typeface="Microsoft Sans Serif"/>
              </a:rPr>
              <a:t> </a:t>
            </a:r>
            <a:r>
              <a:rPr sz="800" spc="-10" dirty="0">
                <a:latin typeface="Microsoft Sans Serif"/>
                <a:cs typeface="Microsoft Sans Serif"/>
              </a:rPr>
              <a:t>Uw-gan:</a:t>
            </a:r>
            <a:r>
              <a:rPr sz="800" spc="-5" dirty="0">
                <a:latin typeface="Microsoft Sans Serif"/>
                <a:cs typeface="Microsoft Sans Serif"/>
              </a:rPr>
              <a:t> </a:t>
            </a:r>
            <a:r>
              <a:rPr sz="800" spc="-20" dirty="0">
                <a:latin typeface="Microsoft Sans Serif"/>
                <a:cs typeface="Microsoft Sans Serif"/>
              </a:rPr>
              <a:t>Single-image </a:t>
            </a:r>
            <a:r>
              <a:rPr sz="800" spc="-5" dirty="0">
                <a:latin typeface="Microsoft Sans Serif"/>
                <a:cs typeface="Microsoft Sans Serif"/>
              </a:rPr>
              <a:t>depth estimation </a:t>
            </a:r>
            <a:r>
              <a:rPr sz="800" spc="-20" dirty="0">
                <a:latin typeface="Microsoft Sans Serif"/>
                <a:cs typeface="Microsoft Sans Serif"/>
              </a:rPr>
              <a:t>and </a:t>
            </a:r>
            <a:r>
              <a:rPr sz="800" spc="-25" dirty="0">
                <a:latin typeface="Microsoft Sans Serif"/>
                <a:cs typeface="Microsoft Sans Serif"/>
              </a:rPr>
              <a:t>image </a:t>
            </a:r>
            <a:r>
              <a:rPr sz="800" spc="-20" dirty="0">
                <a:latin typeface="Microsoft Sans Serif"/>
                <a:cs typeface="Microsoft Sans Serif"/>
              </a:rPr>
              <a:t> enhancement</a:t>
            </a:r>
            <a:r>
              <a:rPr sz="800" spc="65" dirty="0">
                <a:latin typeface="Microsoft Sans Serif"/>
                <a:cs typeface="Microsoft Sans Serif"/>
              </a:rPr>
              <a:t> </a:t>
            </a:r>
            <a:r>
              <a:rPr sz="800" dirty="0">
                <a:latin typeface="Microsoft Sans Serif"/>
                <a:cs typeface="Microsoft Sans Serif"/>
              </a:rPr>
              <a:t>for</a:t>
            </a:r>
            <a:r>
              <a:rPr sz="800" spc="75" dirty="0">
                <a:latin typeface="Microsoft Sans Serif"/>
                <a:cs typeface="Microsoft Sans Serif"/>
              </a:rPr>
              <a:t> </a:t>
            </a:r>
            <a:r>
              <a:rPr sz="800" spc="-10" dirty="0">
                <a:latin typeface="Microsoft Sans Serif"/>
                <a:cs typeface="Microsoft Sans Serif"/>
              </a:rPr>
              <a:t>underwater</a:t>
            </a:r>
            <a:r>
              <a:rPr sz="800" spc="70" dirty="0">
                <a:latin typeface="Microsoft Sans Serif"/>
                <a:cs typeface="Microsoft Sans Serif"/>
              </a:rPr>
              <a:t> </a:t>
            </a:r>
            <a:r>
              <a:rPr sz="800" spc="-25" dirty="0">
                <a:latin typeface="Microsoft Sans Serif"/>
                <a:cs typeface="Microsoft Sans Serif"/>
              </a:rPr>
              <a:t>images.</a:t>
            </a:r>
            <a:r>
              <a:rPr sz="800" spc="-15" dirty="0">
                <a:latin typeface="Microsoft Sans Serif"/>
                <a:cs typeface="Microsoft Sans Serif"/>
              </a:rPr>
              <a:t> </a:t>
            </a:r>
            <a:r>
              <a:rPr sz="800" i="1" spc="-20" dirty="0">
                <a:latin typeface="Arial"/>
                <a:cs typeface="Arial"/>
              </a:rPr>
              <a:t>IEEE</a:t>
            </a:r>
            <a:r>
              <a:rPr sz="800" i="1" spc="65" dirty="0">
                <a:latin typeface="Arial"/>
                <a:cs typeface="Arial"/>
              </a:rPr>
              <a:t> </a:t>
            </a:r>
            <a:r>
              <a:rPr sz="800" i="1" spc="-15" dirty="0">
                <a:latin typeface="Arial"/>
                <a:cs typeface="Arial"/>
              </a:rPr>
              <a:t>Transactions</a:t>
            </a:r>
            <a:r>
              <a:rPr sz="800" i="1" spc="60" dirty="0">
                <a:latin typeface="Arial"/>
                <a:cs typeface="Arial"/>
              </a:rPr>
              <a:t> </a:t>
            </a:r>
            <a:r>
              <a:rPr sz="800" i="1" spc="-15" dirty="0">
                <a:latin typeface="Arial"/>
                <a:cs typeface="Arial"/>
              </a:rPr>
              <a:t>on</a:t>
            </a:r>
            <a:r>
              <a:rPr sz="800" i="1" spc="65" dirty="0">
                <a:latin typeface="Arial"/>
                <a:cs typeface="Arial"/>
              </a:rPr>
              <a:t> </a:t>
            </a:r>
            <a:r>
              <a:rPr sz="800" i="1" spc="5" dirty="0">
                <a:latin typeface="Arial"/>
                <a:cs typeface="Arial"/>
              </a:rPr>
              <a:t>Instrumentation</a:t>
            </a:r>
            <a:r>
              <a:rPr sz="800" i="1" spc="65" dirty="0">
                <a:latin typeface="Arial"/>
                <a:cs typeface="Arial"/>
              </a:rPr>
              <a:t> </a:t>
            </a:r>
            <a:r>
              <a:rPr sz="800" i="1" spc="-20" dirty="0">
                <a:latin typeface="Arial"/>
                <a:cs typeface="Arial"/>
              </a:rPr>
              <a:t>and</a:t>
            </a:r>
            <a:r>
              <a:rPr sz="800" i="1" spc="60" dirty="0">
                <a:latin typeface="Arial"/>
                <a:cs typeface="Arial"/>
              </a:rPr>
              <a:t> </a:t>
            </a:r>
            <a:r>
              <a:rPr sz="800" i="1" spc="-15" dirty="0">
                <a:latin typeface="Arial"/>
                <a:cs typeface="Arial"/>
              </a:rPr>
              <a:t>Measurement</a:t>
            </a:r>
            <a:r>
              <a:rPr sz="800" spc="-15" dirty="0">
                <a:latin typeface="Microsoft Sans Serif"/>
                <a:cs typeface="Microsoft Sans Serif"/>
              </a:rPr>
              <a:t>,</a:t>
            </a:r>
            <a:r>
              <a:rPr sz="800" spc="70" dirty="0">
                <a:latin typeface="Microsoft Sans Serif"/>
                <a:cs typeface="Microsoft Sans Serif"/>
              </a:rPr>
              <a:t> </a:t>
            </a:r>
            <a:r>
              <a:rPr sz="800" spc="10" dirty="0">
                <a:latin typeface="Microsoft Sans Serif"/>
                <a:cs typeface="Microsoft Sans Serif"/>
              </a:rPr>
              <a:t>70:1–12,</a:t>
            </a:r>
            <a:r>
              <a:rPr sz="800" spc="65" dirty="0">
                <a:latin typeface="Microsoft Sans Serif"/>
                <a:cs typeface="Microsoft Sans Serif"/>
              </a:rPr>
              <a:t> </a:t>
            </a:r>
            <a:r>
              <a:rPr sz="800" spc="-15" dirty="0">
                <a:latin typeface="Microsoft Sans Serif"/>
                <a:cs typeface="Microsoft Sans Serif"/>
              </a:rPr>
              <a:t>2021.</a:t>
            </a:r>
            <a:endParaRPr sz="800">
              <a:latin typeface="Microsoft Sans Serif"/>
              <a:cs typeface="Microsoft Sans Serif"/>
            </a:endParaRPr>
          </a:p>
          <a:p>
            <a:pPr marL="198120" marR="5080" indent="-186055" algn="just">
              <a:lnSpc>
                <a:spcPts val="950"/>
              </a:lnSpc>
              <a:spcBef>
                <a:spcPts val="310"/>
              </a:spcBef>
              <a:buAutoNum type="arabicPlain"/>
              <a:tabLst>
                <a:tab pos="198755" algn="l"/>
              </a:tabLst>
            </a:pPr>
            <a:r>
              <a:rPr sz="800" spc="-15" dirty="0">
                <a:latin typeface="Microsoft Sans Serif"/>
                <a:cs typeface="Microsoft Sans Serif"/>
              </a:rPr>
              <a:t>Guojia</a:t>
            </a:r>
            <a:r>
              <a:rPr sz="800" spc="-10" dirty="0">
                <a:latin typeface="Microsoft Sans Serif"/>
                <a:cs typeface="Microsoft Sans Serif"/>
              </a:rPr>
              <a:t> </a:t>
            </a:r>
            <a:r>
              <a:rPr sz="800" dirty="0">
                <a:latin typeface="Microsoft Sans Serif"/>
                <a:cs typeface="Microsoft Sans Serif"/>
              </a:rPr>
              <a:t>Hou,</a:t>
            </a:r>
            <a:r>
              <a:rPr sz="800" spc="5" dirty="0">
                <a:latin typeface="Microsoft Sans Serif"/>
                <a:cs typeface="Microsoft Sans Serif"/>
              </a:rPr>
              <a:t> </a:t>
            </a:r>
            <a:r>
              <a:rPr sz="800" spc="10" dirty="0">
                <a:latin typeface="Microsoft Sans Serif"/>
                <a:cs typeface="Microsoft Sans Serif"/>
              </a:rPr>
              <a:t>Xin </a:t>
            </a:r>
            <a:r>
              <a:rPr sz="800" spc="-10" dirty="0">
                <a:latin typeface="Microsoft Sans Serif"/>
                <a:cs typeface="Microsoft Sans Serif"/>
              </a:rPr>
              <a:t>Zhao,</a:t>
            </a:r>
            <a:r>
              <a:rPr sz="800" spc="-5" dirty="0">
                <a:latin typeface="Microsoft Sans Serif"/>
                <a:cs typeface="Microsoft Sans Serif"/>
              </a:rPr>
              <a:t> </a:t>
            </a:r>
            <a:r>
              <a:rPr sz="800" spc="-15" dirty="0">
                <a:latin typeface="Microsoft Sans Serif"/>
                <a:cs typeface="Microsoft Sans Serif"/>
              </a:rPr>
              <a:t>Zhenkuan</a:t>
            </a:r>
            <a:r>
              <a:rPr sz="800" spc="-10" dirty="0">
                <a:latin typeface="Microsoft Sans Serif"/>
                <a:cs typeface="Microsoft Sans Serif"/>
              </a:rPr>
              <a:t> </a:t>
            </a:r>
            <a:r>
              <a:rPr sz="800" spc="-15" dirty="0">
                <a:latin typeface="Microsoft Sans Serif"/>
                <a:cs typeface="Microsoft Sans Serif"/>
              </a:rPr>
              <a:t>Pan,</a:t>
            </a:r>
            <a:r>
              <a:rPr sz="800" spc="-10" dirty="0">
                <a:latin typeface="Microsoft Sans Serif"/>
                <a:cs typeface="Microsoft Sans Serif"/>
              </a:rPr>
              <a:t> Huan</a:t>
            </a:r>
            <a:r>
              <a:rPr sz="800" spc="-5" dirty="0">
                <a:latin typeface="Microsoft Sans Serif"/>
                <a:cs typeface="Microsoft Sans Serif"/>
              </a:rPr>
              <a:t> </a:t>
            </a:r>
            <a:r>
              <a:rPr sz="800" spc="-20" dirty="0">
                <a:latin typeface="Microsoft Sans Serif"/>
                <a:cs typeface="Microsoft Sans Serif"/>
              </a:rPr>
              <a:t>Yang,</a:t>
            </a:r>
            <a:r>
              <a:rPr sz="800" spc="-15" dirty="0">
                <a:latin typeface="Microsoft Sans Serif"/>
                <a:cs typeface="Microsoft Sans Serif"/>
              </a:rPr>
              <a:t> </a:t>
            </a:r>
            <a:r>
              <a:rPr sz="800" dirty="0">
                <a:latin typeface="Microsoft Sans Serif"/>
                <a:cs typeface="Microsoft Sans Serif"/>
              </a:rPr>
              <a:t>Lu </a:t>
            </a:r>
            <a:r>
              <a:rPr sz="800" spc="-5" dirty="0">
                <a:latin typeface="Microsoft Sans Serif"/>
                <a:cs typeface="Microsoft Sans Serif"/>
              </a:rPr>
              <a:t>Tan,</a:t>
            </a:r>
            <a:r>
              <a:rPr sz="800" dirty="0">
                <a:latin typeface="Microsoft Sans Serif"/>
                <a:cs typeface="Microsoft Sans Serif"/>
              </a:rPr>
              <a:t> </a:t>
            </a:r>
            <a:r>
              <a:rPr sz="800" spc="-20" dirty="0">
                <a:latin typeface="Microsoft Sans Serif"/>
                <a:cs typeface="Microsoft Sans Serif"/>
              </a:rPr>
              <a:t>and</a:t>
            </a:r>
            <a:r>
              <a:rPr sz="800" spc="-15" dirty="0">
                <a:latin typeface="Microsoft Sans Serif"/>
                <a:cs typeface="Microsoft Sans Serif"/>
              </a:rPr>
              <a:t> </a:t>
            </a:r>
            <a:r>
              <a:rPr sz="800" spc="-5" dirty="0">
                <a:latin typeface="Microsoft Sans Serif"/>
                <a:cs typeface="Microsoft Sans Serif"/>
              </a:rPr>
              <a:t>Jingming </a:t>
            </a:r>
            <a:r>
              <a:rPr sz="800" spc="15" dirty="0">
                <a:latin typeface="Microsoft Sans Serif"/>
                <a:cs typeface="Microsoft Sans Serif"/>
              </a:rPr>
              <a:t>Li.</a:t>
            </a:r>
            <a:r>
              <a:rPr sz="800" spc="20" dirty="0">
                <a:latin typeface="Microsoft Sans Serif"/>
                <a:cs typeface="Microsoft Sans Serif"/>
              </a:rPr>
              <a:t> </a:t>
            </a:r>
            <a:r>
              <a:rPr sz="800" spc="-10" dirty="0">
                <a:latin typeface="Microsoft Sans Serif"/>
                <a:cs typeface="Microsoft Sans Serif"/>
              </a:rPr>
              <a:t>Benchmarking</a:t>
            </a:r>
            <a:r>
              <a:rPr sz="800" spc="-5" dirty="0">
                <a:latin typeface="Microsoft Sans Serif"/>
                <a:cs typeface="Microsoft Sans Serif"/>
              </a:rPr>
              <a:t> </a:t>
            </a:r>
            <a:r>
              <a:rPr sz="800" spc="-10" dirty="0">
                <a:latin typeface="Microsoft Sans Serif"/>
                <a:cs typeface="Microsoft Sans Serif"/>
              </a:rPr>
              <a:t>underwater</a:t>
            </a:r>
            <a:r>
              <a:rPr sz="800" spc="-5" dirty="0">
                <a:latin typeface="Microsoft Sans Serif"/>
                <a:cs typeface="Microsoft Sans Serif"/>
              </a:rPr>
              <a:t> </a:t>
            </a:r>
            <a:r>
              <a:rPr sz="800" spc="-25" dirty="0">
                <a:latin typeface="Microsoft Sans Serif"/>
                <a:cs typeface="Microsoft Sans Serif"/>
              </a:rPr>
              <a:t>image </a:t>
            </a:r>
            <a:r>
              <a:rPr sz="800" spc="-20" dirty="0">
                <a:latin typeface="Microsoft Sans Serif"/>
                <a:cs typeface="Microsoft Sans Serif"/>
              </a:rPr>
              <a:t> enhancement</a:t>
            </a:r>
            <a:r>
              <a:rPr sz="800" spc="65" dirty="0">
                <a:latin typeface="Microsoft Sans Serif"/>
                <a:cs typeface="Microsoft Sans Serif"/>
              </a:rPr>
              <a:t> </a:t>
            </a:r>
            <a:r>
              <a:rPr sz="800" spc="-20" dirty="0">
                <a:latin typeface="Microsoft Sans Serif"/>
                <a:cs typeface="Microsoft Sans Serif"/>
              </a:rPr>
              <a:t>and</a:t>
            </a:r>
            <a:r>
              <a:rPr sz="800" spc="70" dirty="0">
                <a:latin typeface="Microsoft Sans Serif"/>
                <a:cs typeface="Microsoft Sans Serif"/>
              </a:rPr>
              <a:t> </a:t>
            </a:r>
            <a:r>
              <a:rPr sz="800" spc="-5" dirty="0">
                <a:latin typeface="Microsoft Sans Serif"/>
                <a:cs typeface="Microsoft Sans Serif"/>
              </a:rPr>
              <a:t>restoration,</a:t>
            </a:r>
            <a:r>
              <a:rPr sz="800" spc="70" dirty="0">
                <a:latin typeface="Microsoft Sans Serif"/>
                <a:cs typeface="Microsoft Sans Serif"/>
              </a:rPr>
              <a:t> </a:t>
            </a:r>
            <a:r>
              <a:rPr sz="800" spc="-20" dirty="0">
                <a:latin typeface="Microsoft Sans Serif"/>
                <a:cs typeface="Microsoft Sans Serif"/>
              </a:rPr>
              <a:t>and</a:t>
            </a:r>
            <a:r>
              <a:rPr sz="800" spc="70" dirty="0">
                <a:latin typeface="Microsoft Sans Serif"/>
                <a:cs typeface="Microsoft Sans Serif"/>
              </a:rPr>
              <a:t> </a:t>
            </a:r>
            <a:r>
              <a:rPr sz="800" spc="-20" dirty="0">
                <a:latin typeface="Microsoft Sans Serif"/>
                <a:cs typeface="Microsoft Sans Serif"/>
              </a:rPr>
              <a:t>beyond.</a:t>
            </a:r>
            <a:r>
              <a:rPr sz="800" spc="165" dirty="0">
                <a:latin typeface="Microsoft Sans Serif"/>
                <a:cs typeface="Microsoft Sans Serif"/>
              </a:rPr>
              <a:t> </a:t>
            </a:r>
            <a:r>
              <a:rPr sz="800" i="1" spc="-20" dirty="0">
                <a:latin typeface="Arial"/>
                <a:cs typeface="Arial"/>
              </a:rPr>
              <a:t>IEEE</a:t>
            </a:r>
            <a:r>
              <a:rPr sz="800" i="1" spc="60" dirty="0">
                <a:latin typeface="Arial"/>
                <a:cs typeface="Arial"/>
              </a:rPr>
              <a:t> </a:t>
            </a:r>
            <a:r>
              <a:rPr sz="800" i="1" spc="-35" dirty="0">
                <a:latin typeface="Arial"/>
                <a:cs typeface="Arial"/>
              </a:rPr>
              <a:t>Access</a:t>
            </a:r>
            <a:r>
              <a:rPr sz="800" spc="-35" dirty="0">
                <a:latin typeface="Microsoft Sans Serif"/>
                <a:cs typeface="Microsoft Sans Serif"/>
              </a:rPr>
              <a:t>,</a:t>
            </a:r>
            <a:r>
              <a:rPr sz="800" spc="65" dirty="0">
                <a:latin typeface="Microsoft Sans Serif"/>
                <a:cs typeface="Microsoft Sans Serif"/>
              </a:rPr>
              <a:t> </a:t>
            </a:r>
            <a:r>
              <a:rPr sz="800" spc="-5" dirty="0">
                <a:latin typeface="Microsoft Sans Serif"/>
                <a:cs typeface="Microsoft Sans Serif"/>
              </a:rPr>
              <a:t>8:122078–122091,</a:t>
            </a:r>
            <a:r>
              <a:rPr sz="800" spc="65" dirty="0">
                <a:latin typeface="Microsoft Sans Serif"/>
                <a:cs typeface="Microsoft Sans Serif"/>
              </a:rPr>
              <a:t> </a:t>
            </a:r>
            <a:r>
              <a:rPr sz="800" spc="-15" dirty="0">
                <a:latin typeface="Microsoft Sans Serif"/>
                <a:cs typeface="Microsoft Sans Serif"/>
              </a:rPr>
              <a:t>2020.</a:t>
            </a:r>
            <a:endParaRPr sz="800">
              <a:latin typeface="Microsoft Sans Serif"/>
              <a:cs typeface="Microsoft Sans Serif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113874"/>
            <a:ext cx="5760085" cy="126364"/>
            <a:chOff x="0" y="3113874"/>
            <a:chExt cx="5760085" cy="126364"/>
          </a:xfrm>
        </p:grpSpPr>
        <p:sp>
          <p:nvSpPr>
            <p:cNvPr id="9" name="object 9"/>
            <p:cNvSpPr/>
            <p:nvPr/>
          </p:nvSpPr>
          <p:spPr>
            <a:xfrm>
              <a:off x="0" y="3113874"/>
              <a:ext cx="518795" cy="126364"/>
            </a:xfrm>
            <a:custGeom>
              <a:avLst/>
              <a:gdLst/>
              <a:ahLst/>
              <a:cxnLst/>
              <a:rect l="l" t="t" r="r" b="b"/>
              <a:pathLst>
                <a:path w="518795" h="126364">
                  <a:moveTo>
                    <a:pt x="51837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518375" y="126123"/>
                  </a:lnTo>
                  <a:lnTo>
                    <a:pt x="518375" y="0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7204" y="3113874"/>
              <a:ext cx="1383030" cy="126364"/>
            </a:xfrm>
            <a:custGeom>
              <a:avLst/>
              <a:gdLst/>
              <a:ahLst/>
              <a:cxnLst/>
              <a:rect l="l" t="t" r="r" b="b"/>
              <a:pathLst>
                <a:path w="1383030" h="126364">
                  <a:moveTo>
                    <a:pt x="1382433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1382433" y="126123"/>
                  </a:lnTo>
                  <a:lnTo>
                    <a:pt x="1382433" y="0"/>
                  </a:lnTo>
                  <a:close/>
                </a:path>
              </a:pathLst>
            </a:custGeom>
            <a:solidFill>
              <a:srgbClr val="0000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58467" y="3113874"/>
              <a:ext cx="3801745" cy="126364"/>
            </a:xfrm>
            <a:custGeom>
              <a:avLst/>
              <a:gdLst/>
              <a:ahLst/>
              <a:cxnLst/>
              <a:rect l="l" t="t" r="r" b="b"/>
              <a:pathLst>
                <a:path w="3801745" h="126364">
                  <a:moveTo>
                    <a:pt x="0" y="126123"/>
                  </a:moveTo>
                  <a:lnTo>
                    <a:pt x="3801529" y="126123"/>
                  </a:lnTo>
                  <a:lnTo>
                    <a:pt x="3801529" y="0"/>
                  </a:lnTo>
                  <a:lnTo>
                    <a:pt x="0" y="0"/>
                  </a:lnTo>
                  <a:lnTo>
                    <a:pt x="0" y="126123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25" dirty="0"/>
              <a:t>43</a:t>
            </a:fld>
            <a:r>
              <a:rPr spc="25" dirty="0"/>
              <a:t>/35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35" dirty="0"/>
              <a:t>Shaon</a:t>
            </a:r>
            <a:r>
              <a:rPr spc="25" dirty="0"/>
              <a:t> </a:t>
            </a:r>
            <a:r>
              <a:rPr spc="-15" dirty="0"/>
              <a:t>Kumer</a:t>
            </a:r>
            <a:r>
              <a:rPr spc="30" dirty="0"/>
              <a:t> </a:t>
            </a:r>
            <a:r>
              <a:rPr spc="-20" dirty="0"/>
              <a:t>Paul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446183" y="3128943"/>
            <a:ext cx="116586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-1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Underwater</a:t>
            </a:r>
            <a:r>
              <a:rPr sz="600" b="1" spc="3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b="1" spc="-1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Image</a:t>
            </a:r>
            <a:r>
              <a:rPr sz="600" b="1" spc="3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b="1" spc="-2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Enhancement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23655" y="3586"/>
            <a:ext cx="40005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3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References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30530"/>
            <a:chOff x="0" y="0"/>
            <a:chExt cx="5760085" cy="430530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9380"/>
            </a:xfrm>
            <a:custGeom>
              <a:avLst/>
              <a:gdLst/>
              <a:ahLst/>
              <a:cxnLst/>
              <a:rect l="l" t="t" r="r" b="b"/>
              <a:pathLst>
                <a:path w="2880360" h="119380">
                  <a:moveTo>
                    <a:pt x="0" y="119083"/>
                  </a:moveTo>
                  <a:lnTo>
                    <a:pt x="2880004" y="119083"/>
                  </a:lnTo>
                  <a:lnTo>
                    <a:pt x="2880004" y="0"/>
                  </a:lnTo>
                  <a:lnTo>
                    <a:pt x="0" y="0"/>
                  </a:lnTo>
                  <a:lnTo>
                    <a:pt x="0" y="119083"/>
                  </a:lnTo>
                  <a:close/>
                </a:path>
              </a:pathLst>
            </a:custGeom>
            <a:solidFill>
              <a:srgbClr val="0000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083"/>
              <a:ext cx="5760073" cy="31125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4762" y="116507"/>
            <a:ext cx="97345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65" dirty="0"/>
              <a:t>References</a:t>
            </a:r>
            <a:r>
              <a:rPr spc="-35" dirty="0"/>
              <a:t> </a:t>
            </a:r>
            <a:r>
              <a:rPr spc="-125" dirty="0"/>
              <a:t>II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5844" y="573886"/>
            <a:ext cx="5508625" cy="23126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1460" indent="-186055">
              <a:lnSpc>
                <a:spcPts val="955"/>
              </a:lnSpc>
              <a:spcBef>
                <a:spcPts val="95"/>
              </a:spcBef>
              <a:buAutoNum type="arabicPlain" startAt="9"/>
              <a:tabLst>
                <a:tab pos="252095" algn="l"/>
              </a:tabLst>
            </a:pPr>
            <a:r>
              <a:rPr sz="800" spc="30" dirty="0">
                <a:latin typeface="Microsoft Sans Serif"/>
                <a:cs typeface="Microsoft Sans Serif"/>
              </a:rPr>
              <a:t>Md </a:t>
            </a:r>
            <a:r>
              <a:rPr sz="800" spc="-5" dirty="0">
                <a:latin typeface="Microsoft Sans Serif"/>
                <a:cs typeface="Microsoft Sans Serif"/>
              </a:rPr>
              <a:t>Jahidul</a:t>
            </a:r>
            <a:r>
              <a:rPr sz="800" spc="25" dirty="0">
                <a:latin typeface="Microsoft Sans Serif"/>
                <a:cs typeface="Microsoft Sans Serif"/>
              </a:rPr>
              <a:t> </a:t>
            </a:r>
            <a:r>
              <a:rPr sz="800" spc="-15" dirty="0">
                <a:latin typeface="Microsoft Sans Serif"/>
                <a:cs typeface="Microsoft Sans Serif"/>
              </a:rPr>
              <a:t>Islam,</a:t>
            </a:r>
            <a:r>
              <a:rPr sz="800" spc="35" dirty="0">
                <a:latin typeface="Microsoft Sans Serif"/>
                <a:cs typeface="Microsoft Sans Serif"/>
              </a:rPr>
              <a:t> </a:t>
            </a:r>
            <a:r>
              <a:rPr sz="800" spc="-30" dirty="0">
                <a:latin typeface="Microsoft Sans Serif"/>
                <a:cs typeface="Microsoft Sans Serif"/>
              </a:rPr>
              <a:t>Youya</a:t>
            </a:r>
            <a:r>
              <a:rPr sz="800" spc="30" dirty="0">
                <a:latin typeface="Microsoft Sans Serif"/>
                <a:cs typeface="Microsoft Sans Serif"/>
              </a:rPr>
              <a:t> </a:t>
            </a:r>
            <a:r>
              <a:rPr sz="800" spc="5" dirty="0">
                <a:latin typeface="Microsoft Sans Serif"/>
                <a:cs typeface="Microsoft Sans Serif"/>
              </a:rPr>
              <a:t>Xia,</a:t>
            </a:r>
            <a:r>
              <a:rPr sz="800" spc="35" dirty="0">
                <a:latin typeface="Microsoft Sans Serif"/>
                <a:cs typeface="Microsoft Sans Serif"/>
              </a:rPr>
              <a:t> </a:t>
            </a:r>
            <a:r>
              <a:rPr sz="800" spc="-20" dirty="0">
                <a:latin typeface="Microsoft Sans Serif"/>
                <a:cs typeface="Microsoft Sans Serif"/>
              </a:rPr>
              <a:t>and</a:t>
            </a:r>
            <a:r>
              <a:rPr sz="800" spc="30" dirty="0">
                <a:latin typeface="Microsoft Sans Serif"/>
                <a:cs typeface="Microsoft Sans Serif"/>
              </a:rPr>
              <a:t> </a:t>
            </a:r>
            <a:r>
              <a:rPr sz="800" spc="-25" dirty="0">
                <a:latin typeface="Microsoft Sans Serif"/>
                <a:cs typeface="Microsoft Sans Serif"/>
              </a:rPr>
              <a:t>Junaed</a:t>
            </a:r>
            <a:r>
              <a:rPr sz="800" spc="30" dirty="0">
                <a:latin typeface="Microsoft Sans Serif"/>
                <a:cs typeface="Microsoft Sans Serif"/>
              </a:rPr>
              <a:t> </a:t>
            </a:r>
            <a:r>
              <a:rPr sz="800" spc="5" dirty="0">
                <a:latin typeface="Microsoft Sans Serif"/>
                <a:cs typeface="Microsoft Sans Serif"/>
              </a:rPr>
              <a:t>Sattar.</a:t>
            </a:r>
            <a:r>
              <a:rPr sz="800" spc="90" dirty="0">
                <a:latin typeface="Microsoft Sans Serif"/>
                <a:cs typeface="Microsoft Sans Serif"/>
              </a:rPr>
              <a:t> </a:t>
            </a:r>
            <a:r>
              <a:rPr sz="800" spc="-20" dirty="0">
                <a:latin typeface="Microsoft Sans Serif"/>
                <a:cs typeface="Microsoft Sans Serif"/>
              </a:rPr>
              <a:t>Fast</a:t>
            </a:r>
            <a:r>
              <a:rPr sz="800" spc="25" dirty="0">
                <a:latin typeface="Microsoft Sans Serif"/>
                <a:cs typeface="Microsoft Sans Serif"/>
              </a:rPr>
              <a:t> </a:t>
            </a:r>
            <a:r>
              <a:rPr sz="800" spc="-10" dirty="0">
                <a:latin typeface="Microsoft Sans Serif"/>
                <a:cs typeface="Microsoft Sans Serif"/>
              </a:rPr>
              <a:t>underwater</a:t>
            </a:r>
            <a:r>
              <a:rPr sz="800" spc="25" dirty="0">
                <a:latin typeface="Microsoft Sans Serif"/>
                <a:cs typeface="Microsoft Sans Serif"/>
              </a:rPr>
              <a:t> </a:t>
            </a:r>
            <a:r>
              <a:rPr sz="800" spc="-25" dirty="0">
                <a:latin typeface="Microsoft Sans Serif"/>
                <a:cs typeface="Microsoft Sans Serif"/>
              </a:rPr>
              <a:t>image</a:t>
            </a:r>
            <a:r>
              <a:rPr sz="800" spc="30" dirty="0">
                <a:latin typeface="Microsoft Sans Serif"/>
                <a:cs typeface="Microsoft Sans Serif"/>
              </a:rPr>
              <a:t> </a:t>
            </a:r>
            <a:r>
              <a:rPr sz="800" spc="-20" dirty="0">
                <a:latin typeface="Microsoft Sans Serif"/>
                <a:cs typeface="Microsoft Sans Serif"/>
              </a:rPr>
              <a:t>enhancement</a:t>
            </a:r>
            <a:r>
              <a:rPr sz="800" spc="25" dirty="0">
                <a:latin typeface="Microsoft Sans Serif"/>
                <a:cs typeface="Microsoft Sans Serif"/>
              </a:rPr>
              <a:t> </a:t>
            </a:r>
            <a:r>
              <a:rPr sz="800" dirty="0">
                <a:latin typeface="Microsoft Sans Serif"/>
                <a:cs typeface="Microsoft Sans Serif"/>
              </a:rPr>
              <a:t>for</a:t>
            </a:r>
            <a:r>
              <a:rPr sz="800" spc="30" dirty="0">
                <a:latin typeface="Microsoft Sans Serif"/>
                <a:cs typeface="Microsoft Sans Serif"/>
              </a:rPr>
              <a:t> </a:t>
            </a:r>
            <a:r>
              <a:rPr sz="800" spc="-15" dirty="0">
                <a:latin typeface="Microsoft Sans Serif"/>
                <a:cs typeface="Microsoft Sans Serif"/>
              </a:rPr>
              <a:t>improved</a:t>
            </a:r>
            <a:r>
              <a:rPr sz="800" spc="30" dirty="0">
                <a:latin typeface="Microsoft Sans Serif"/>
                <a:cs typeface="Microsoft Sans Serif"/>
              </a:rPr>
              <a:t> </a:t>
            </a:r>
            <a:r>
              <a:rPr sz="800" spc="-20" dirty="0">
                <a:latin typeface="Microsoft Sans Serif"/>
                <a:cs typeface="Microsoft Sans Serif"/>
              </a:rPr>
              <a:t>visual</a:t>
            </a:r>
            <a:r>
              <a:rPr sz="800" spc="25" dirty="0">
                <a:latin typeface="Microsoft Sans Serif"/>
                <a:cs typeface="Microsoft Sans Serif"/>
              </a:rPr>
              <a:t> </a:t>
            </a:r>
            <a:r>
              <a:rPr sz="800" spc="-5" dirty="0">
                <a:latin typeface="Microsoft Sans Serif"/>
                <a:cs typeface="Microsoft Sans Serif"/>
              </a:rPr>
              <a:t>perception.</a:t>
            </a:r>
            <a:endParaRPr sz="800">
              <a:latin typeface="Microsoft Sans Serif"/>
              <a:cs typeface="Microsoft Sans Serif"/>
            </a:endParaRPr>
          </a:p>
          <a:p>
            <a:pPr marL="251460">
              <a:lnSpc>
                <a:spcPts val="955"/>
              </a:lnSpc>
            </a:pPr>
            <a:r>
              <a:rPr sz="800" i="1" spc="-20" dirty="0">
                <a:latin typeface="Arial"/>
                <a:cs typeface="Arial"/>
              </a:rPr>
              <a:t>IEEE</a:t>
            </a:r>
            <a:r>
              <a:rPr sz="800" i="1" spc="60" dirty="0">
                <a:latin typeface="Arial"/>
                <a:cs typeface="Arial"/>
              </a:rPr>
              <a:t> </a:t>
            </a:r>
            <a:r>
              <a:rPr sz="800" i="1" spc="-10" dirty="0">
                <a:latin typeface="Arial"/>
                <a:cs typeface="Arial"/>
              </a:rPr>
              <a:t>Robotics</a:t>
            </a:r>
            <a:r>
              <a:rPr sz="800" i="1" spc="65" dirty="0">
                <a:latin typeface="Arial"/>
                <a:cs typeface="Arial"/>
              </a:rPr>
              <a:t> </a:t>
            </a:r>
            <a:r>
              <a:rPr sz="800" i="1" spc="-20" dirty="0">
                <a:latin typeface="Arial"/>
                <a:cs typeface="Arial"/>
              </a:rPr>
              <a:t>and</a:t>
            </a:r>
            <a:r>
              <a:rPr sz="800" i="1" spc="65" dirty="0">
                <a:latin typeface="Arial"/>
                <a:cs typeface="Arial"/>
              </a:rPr>
              <a:t> </a:t>
            </a:r>
            <a:r>
              <a:rPr sz="800" i="1" spc="10" dirty="0">
                <a:latin typeface="Arial"/>
                <a:cs typeface="Arial"/>
              </a:rPr>
              <a:t>Automation</a:t>
            </a:r>
            <a:r>
              <a:rPr sz="800" i="1" spc="65" dirty="0">
                <a:latin typeface="Arial"/>
                <a:cs typeface="Arial"/>
              </a:rPr>
              <a:t> </a:t>
            </a:r>
            <a:r>
              <a:rPr sz="800" i="1" dirty="0">
                <a:latin typeface="Arial"/>
                <a:cs typeface="Arial"/>
              </a:rPr>
              <a:t>Letters</a:t>
            </a:r>
            <a:r>
              <a:rPr sz="800" dirty="0">
                <a:latin typeface="Microsoft Sans Serif"/>
                <a:cs typeface="Microsoft Sans Serif"/>
              </a:rPr>
              <a:t>,</a:t>
            </a:r>
            <a:r>
              <a:rPr sz="800" spc="65" dirty="0">
                <a:latin typeface="Microsoft Sans Serif"/>
                <a:cs typeface="Microsoft Sans Serif"/>
              </a:rPr>
              <a:t> </a:t>
            </a:r>
            <a:r>
              <a:rPr sz="800" spc="5" dirty="0">
                <a:latin typeface="Microsoft Sans Serif"/>
                <a:cs typeface="Microsoft Sans Serif"/>
              </a:rPr>
              <a:t>5(2):3227–3234,</a:t>
            </a:r>
            <a:r>
              <a:rPr sz="800" spc="70" dirty="0">
                <a:latin typeface="Microsoft Sans Serif"/>
                <a:cs typeface="Microsoft Sans Serif"/>
              </a:rPr>
              <a:t> </a:t>
            </a:r>
            <a:r>
              <a:rPr sz="800" spc="-15" dirty="0">
                <a:latin typeface="Microsoft Sans Serif"/>
                <a:cs typeface="Microsoft Sans Serif"/>
              </a:rPr>
              <a:t>2020.</a:t>
            </a:r>
            <a:endParaRPr sz="800">
              <a:latin typeface="Microsoft Sans Serif"/>
              <a:cs typeface="Microsoft Sans Serif"/>
            </a:endParaRPr>
          </a:p>
          <a:p>
            <a:pPr marL="251460" marR="5080" indent="-239395" algn="just">
              <a:lnSpc>
                <a:spcPts val="950"/>
              </a:lnSpc>
              <a:spcBef>
                <a:spcPts val="345"/>
              </a:spcBef>
              <a:buAutoNum type="arabicPlain" startAt="10"/>
              <a:tabLst>
                <a:tab pos="252095" algn="l"/>
              </a:tabLst>
            </a:pPr>
            <a:r>
              <a:rPr sz="800" spc="-5" dirty="0">
                <a:latin typeface="Microsoft Sans Serif"/>
                <a:cs typeface="Microsoft Sans Serif"/>
              </a:rPr>
              <a:t>Qiuping </a:t>
            </a:r>
            <a:r>
              <a:rPr sz="800" spc="-10" dirty="0">
                <a:latin typeface="Microsoft Sans Serif"/>
                <a:cs typeface="Microsoft Sans Serif"/>
              </a:rPr>
              <a:t>Jiang, </a:t>
            </a:r>
            <a:r>
              <a:rPr sz="800" spc="-55" dirty="0">
                <a:latin typeface="Microsoft Sans Serif"/>
                <a:cs typeface="Microsoft Sans Serif"/>
              </a:rPr>
              <a:t>Yuese</a:t>
            </a:r>
            <a:r>
              <a:rPr sz="800" spc="-50" dirty="0">
                <a:latin typeface="Microsoft Sans Serif"/>
                <a:cs typeface="Microsoft Sans Serif"/>
              </a:rPr>
              <a:t> </a:t>
            </a:r>
            <a:r>
              <a:rPr sz="800" spc="-20" dirty="0">
                <a:latin typeface="Microsoft Sans Serif"/>
                <a:cs typeface="Microsoft Sans Serif"/>
              </a:rPr>
              <a:t>Gu, Chongyi </a:t>
            </a:r>
            <a:r>
              <a:rPr sz="800" spc="15" dirty="0">
                <a:latin typeface="Microsoft Sans Serif"/>
                <a:cs typeface="Microsoft Sans Serif"/>
              </a:rPr>
              <a:t>Li, </a:t>
            </a:r>
            <a:r>
              <a:rPr sz="800" spc="-5" dirty="0">
                <a:latin typeface="Microsoft Sans Serif"/>
                <a:cs typeface="Microsoft Sans Serif"/>
              </a:rPr>
              <a:t>Runmin </a:t>
            </a:r>
            <a:r>
              <a:rPr sz="800" spc="-20" dirty="0">
                <a:latin typeface="Microsoft Sans Serif"/>
                <a:cs typeface="Microsoft Sans Serif"/>
              </a:rPr>
              <a:t>Cong, and </a:t>
            </a:r>
            <a:r>
              <a:rPr sz="800" spc="-35" dirty="0">
                <a:latin typeface="Microsoft Sans Serif"/>
                <a:cs typeface="Microsoft Sans Serif"/>
              </a:rPr>
              <a:t>Feng </a:t>
            </a:r>
            <a:r>
              <a:rPr sz="800" spc="-25" dirty="0">
                <a:latin typeface="Microsoft Sans Serif"/>
                <a:cs typeface="Microsoft Sans Serif"/>
              </a:rPr>
              <a:t>Shao.</a:t>
            </a:r>
            <a:r>
              <a:rPr sz="800" spc="-20" dirty="0">
                <a:latin typeface="Microsoft Sans Serif"/>
                <a:cs typeface="Microsoft Sans Serif"/>
              </a:rPr>
              <a:t> </a:t>
            </a:r>
            <a:r>
              <a:rPr sz="800" spc="-10" dirty="0">
                <a:latin typeface="Microsoft Sans Serif"/>
                <a:cs typeface="Microsoft Sans Serif"/>
              </a:rPr>
              <a:t>Underwater </a:t>
            </a:r>
            <a:r>
              <a:rPr sz="800" spc="-25" dirty="0">
                <a:latin typeface="Microsoft Sans Serif"/>
                <a:cs typeface="Microsoft Sans Serif"/>
              </a:rPr>
              <a:t>image </a:t>
            </a:r>
            <a:r>
              <a:rPr sz="800" spc="-20" dirty="0">
                <a:latin typeface="Microsoft Sans Serif"/>
                <a:cs typeface="Microsoft Sans Serif"/>
              </a:rPr>
              <a:t>enhancement </a:t>
            </a:r>
            <a:r>
              <a:rPr sz="800" dirty="0">
                <a:latin typeface="Microsoft Sans Serif"/>
                <a:cs typeface="Microsoft Sans Serif"/>
              </a:rPr>
              <a:t>quality </a:t>
            </a:r>
            <a:r>
              <a:rPr sz="800" spc="-20" dirty="0">
                <a:latin typeface="Microsoft Sans Serif"/>
                <a:cs typeface="Microsoft Sans Serif"/>
              </a:rPr>
              <a:t>eval- </a:t>
            </a:r>
            <a:r>
              <a:rPr sz="800" spc="-15" dirty="0">
                <a:latin typeface="Microsoft Sans Serif"/>
                <a:cs typeface="Microsoft Sans Serif"/>
              </a:rPr>
              <a:t> </a:t>
            </a:r>
            <a:r>
              <a:rPr sz="800" spc="5" dirty="0">
                <a:latin typeface="Microsoft Sans Serif"/>
                <a:cs typeface="Microsoft Sans Serif"/>
              </a:rPr>
              <a:t>uation: </a:t>
            </a:r>
            <a:r>
              <a:rPr sz="800" spc="-15" dirty="0">
                <a:latin typeface="Microsoft Sans Serif"/>
                <a:cs typeface="Microsoft Sans Serif"/>
              </a:rPr>
              <a:t>Benchmark </a:t>
            </a:r>
            <a:r>
              <a:rPr sz="800" spc="-10" dirty="0">
                <a:latin typeface="Microsoft Sans Serif"/>
                <a:cs typeface="Microsoft Sans Serif"/>
              </a:rPr>
              <a:t>dataset </a:t>
            </a:r>
            <a:r>
              <a:rPr sz="800" spc="-20" dirty="0">
                <a:latin typeface="Microsoft Sans Serif"/>
                <a:cs typeface="Microsoft Sans Serif"/>
              </a:rPr>
              <a:t>and </a:t>
            </a:r>
            <a:r>
              <a:rPr sz="800" spc="-10" dirty="0">
                <a:latin typeface="Microsoft Sans Serif"/>
                <a:cs typeface="Microsoft Sans Serif"/>
              </a:rPr>
              <a:t>objective </a:t>
            </a:r>
            <a:r>
              <a:rPr sz="800" spc="5" dirty="0">
                <a:latin typeface="Microsoft Sans Serif"/>
                <a:cs typeface="Microsoft Sans Serif"/>
              </a:rPr>
              <a:t>metric.</a:t>
            </a:r>
            <a:r>
              <a:rPr sz="800" spc="10" dirty="0">
                <a:latin typeface="Microsoft Sans Serif"/>
                <a:cs typeface="Microsoft Sans Serif"/>
              </a:rPr>
              <a:t> </a:t>
            </a:r>
            <a:r>
              <a:rPr sz="800" i="1" spc="-20" dirty="0">
                <a:latin typeface="Arial"/>
                <a:cs typeface="Arial"/>
              </a:rPr>
              <a:t>IEEE </a:t>
            </a:r>
            <a:r>
              <a:rPr sz="800" i="1" spc="-15" dirty="0">
                <a:latin typeface="Arial"/>
                <a:cs typeface="Arial"/>
              </a:rPr>
              <a:t>Transactions on </a:t>
            </a:r>
            <a:r>
              <a:rPr sz="800" i="1" spc="-5" dirty="0">
                <a:latin typeface="Arial"/>
                <a:cs typeface="Arial"/>
              </a:rPr>
              <a:t>Circuits </a:t>
            </a:r>
            <a:r>
              <a:rPr sz="800" i="1" spc="-20" dirty="0">
                <a:latin typeface="Arial"/>
                <a:cs typeface="Arial"/>
              </a:rPr>
              <a:t>and </a:t>
            </a:r>
            <a:r>
              <a:rPr sz="800" i="1" spc="-30" dirty="0">
                <a:latin typeface="Arial"/>
                <a:cs typeface="Arial"/>
              </a:rPr>
              <a:t>Systems </a:t>
            </a:r>
            <a:r>
              <a:rPr sz="800" i="1" dirty="0">
                <a:latin typeface="Arial"/>
                <a:cs typeface="Arial"/>
              </a:rPr>
              <a:t>for </a:t>
            </a:r>
            <a:r>
              <a:rPr sz="800" i="1" spc="-10" dirty="0">
                <a:latin typeface="Arial"/>
                <a:cs typeface="Arial"/>
              </a:rPr>
              <a:t>Video </a:t>
            </a:r>
            <a:r>
              <a:rPr sz="800" i="1" spc="-15" dirty="0">
                <a:latin typeface="Arial"/>
                <a:cs typeface="Arial"/>
              </a:rPr>
              <a:t>Technology</a:t>
            </a:r>
            <a:r>
              <a:rPr sz="800" spc="-15" dirty="0">
                <a:latin typeface="Microsoft Sans Serif"/>
                <a:cs typeface="Microsoft Sans Serif"/>
              </a:rPr>
              <a:t>, </a:t>
            </a:r>
            <a:r>
              <a:rPr sz="800" spc="-10" dirty="0">
                <a:latin typeface="Microsoft Sans Serif"/>
                <a:cs typeface="Microsoft Sans Serif"/>
              </a:rPr>
              <a:t> </a:t>
            </a:r>
            <a:r>
              <a:rPr sz="800" spc="5" dirty="0">
                <a:latin typeface="Microsoft Sans Serif"/>
                <a:cs typeface="Microsoft Sans Serif"/>
              </a:rPr>
              <a:t>32(9):5959–5974,</a:t>
            </a:r>
            <a:r>
              <a:rPr sz="800" spc="60" dirty="0">
                <a:latin typeface="Microsoft Sans Serif"/>
                <a:cs typeface="Microsoft Sans Serif"/>
              </a:rPr>
              <a:t> </a:t>
            </a:r>
            <a:r>
              <a:rPr sz="800" spc="-15" dirty="0">
                <a:latin typeface="Microsoft Sans Serif"/>
                <a:cs typeface="Microsoft Sans Serif"/>
              </a:rPr>
              <a:t>2022.</a:t>
            </a:r>
            <a:endParaRPr sz="800">
              <a:latin typeface="Microsoft Sans Serif"/>
              <a:cs typeface="Microsoft Sans Serif"/>
            </a:endParaRPr>
          </a:p>
          <a:p>
            <a:pPr marL="251460" marR="5080" indent="-239395" algn="just">
              <a:lnSpc>
                <a:spcPts val="950"/>
              </a:lnSpc>
              <a:spcBef>
                <a:spcPts val="309"/>
              </a:spcBef>
              <a:buAutoNum type="arabicPlain" startAt="10"/>
              <a:tabLst>
                <a:tab pos="252095" algn="l"/>
              </a:tabLst>
            </a:pPr>
            <a:r>
              <a:rPr sz="800" dirty="0">
                <a:latin typeface="Microsoft Sans Serif"/>
                <a:cs typeface="Microsoft Sans Serif"/>
              </a:rPr>
              <a:t>Zhiying </a:t>
            </a:r>
            <a:r>
              <a:rPr sz="800" spc="-10" dirty="0">
                <a:latin typeface="Microsoft Sans Serif"/>
                <a:cs typeface="Microsoft Sans Serif"/>
              </a:rPr>
              <a:t>Jiang, </a:t>
            </a:r>
            <a:r>
              <a:rPr sz="800" spc="-15" dirty="0">
                <a:latin typeface="Microsoft Sans Serif"/>
                <a:cs typeface="Microsoft Sans Serif"/>
              </a:rPr>
              <a:t>Zhuoxiao </a:t>
            </a:r>
            <a:r>
              <a:rPr sz="800" spc="15" dirty="0">
                <a:latin typeface="Microsoft Sans Serif"/>
                <a:cs typeface="Microsoft Sans Serif"/>
              </a:rPr>
              <a:t>Li, </a:t>
            </a:r>
            <a:r>
              <a:rPr sz="800" spc="-25" dirty="0">
                <a:latin typeface="Microsoft Sans Serif"/>
                <a:cs typeface="Microsoft Sans Serif"/>
              </a:rPr>
              <a:t>Shuzhou </a:t>
            </a:r>
            <a:r>
              <a:rPr sz="800" spc="-20" dirty="0">
                <a:latin typeface="Microsoft Sans Serif"/>
                <a:cs typeface="Microsoft Sans Serif"/>
              </a:rPr>
              <a:t>Yang, </a:t>
            </a:r>
            <a:r>
              <a:rPr sz="800" spc="10" dirty="0">
                <a:latin typeface="Microsoft Sans Serif"/>
                <a:cs typeface="Microsoft Sans Serif"/>
              </a:rPr>
              <a:t>Xin </a:t>
            </a:r>
            <a:r>
              <a:rPr sz="800" spc="-20" dirty="0">
                <a:latin typeface="Microsoft Sans Serif"/>
                <a:cs typeface="Microsoft Sans Serif"/>
              </a:rPr>
              <a:t>Fan, and </a:t>
            </a:r>
            <a:r>
              <a:rPr sz="800" spc="-30" dirty="0">
                <a:latin typeface="Microsoft Sans Serif"/>
                <a:cs typeface="Microsoft Sans Serif"/>
              </a:rPr>
              <a:t>Risheng </a:t>
            </a:r>
            <a:r>
              <a:rPr sz="800" spc="5" dirty="0">
                <a:latin typeface="Microsoft Sans Serif"/>
                <a:cs typeface="Microsoft Sans Serif"/>
              </a:rPr>
              <a:t>Liu.</a:t>
            </a:r>
            <a:r>
              <a:rPr sz="800" spc="10" dirty="0">
                <a:latin typeface="Microsoft Sans Serif"/>
                <a:cs typeface="Microsoft Sans Serif"/>
              </a:rPr>
              <a:t> </a:t>
            </a:r>
            <a:r>
              <a:rPr sz="800" spc="-10" dirty="0">
                <a:latin typeface="Microsoft Sans Serif"/>
                <a:cs typeface="Microsoft Sans Serif"/>
              </a:rPr>
              <a:t>Target oriented perceptual </a:t>
            </a:r>
            <a:r>
              <a:rPr sz="800" spc="-25" dirty="0">
                <a:latin typeface="Microsoft Sans Serif"/>
                <a:cs typeface="Microsoft Sans Serif"/>
              </a:rPr>
              <a:t>adversarial </a:t>
            </a:r>
            <a:r>
              <a:rPr sz="800" spc="-10" dirty="0">
                <a:latin typeface="Microsoft Sans Serif"/>
                <a:cs typeface="Microsoft Sans Serif"/>
              </a:rPr>
              <a:t>fusion </a:t>
            </a:r>
            <a:r>
              <a:rPr sz="800" spc="-5" dirty="0">
                <a:latin typeface="Microsoft Sans Serif"/>
                <a:cs typeface="Microsoft Sans Serif"/>
              </a:rPr>
              <a:t> </a:t>
            </a:r>
            <a:r>
              <a:rPr sz="800" spc="-10" dirty="0">
                <a:latin typeface="Microsoft Sans Serif"/>
                <a:cs typeface="Microsoft Sans Serif"/>
              </a:rPr>
              <a:t>network</a:t>
            </a:r>
            <a:r>
              <a:rPr sz="800" spc="-5" dirty="0">
                <a:latin typeface="Microsoft Sans Serif"/>
                <a:cs typeface="Microsoft Sans Serif"/>
              </a:rPr>
              <a:t> </a:t>
            </a:r>
            <a:r>
              <a:rPr sz="800" dirty="0">
                <a:latin typeface="Microsoft Sans Serif"/>
                <a:cs typeface="Microsoft Sans Serif"/>
              </a:rPr>
              <a:t>for</a:t>
            </a:r>
            <a:r>
              <a:rPr sz="800" spc="5" dirty="0">
                <a:latin typeface="Microsoft Sans Serif"/>
                <a:cs typeface="Microsoft Sans Serif"/>
              </a:rPr>
              <a:t> </a:t>
            </a:r>
            <a:r>
              <a:rPr sz="800" spc="-10" dirty="0">
                <a:latin typeface="Microsoft Sans Serif"/>
                <a:cs typeface="Microsoft Sans Serif"/>
              </a:rPr>
              <a:t>underwater</a:t>
            </a:r>
            <a:r>
              <a:rPr sz="800" spc="-5" dirty="0">
                <a:latin typeface="Microsoft Sans Serif"/>
                <a:cs typeface="Microsoft Sans Serif"/>
              </a:rPr>
              <a:t> </a:t>
            </a:r>
            <a:r>
              <a:rPr sz="800" spc="-25" dirty="0">
                <a:latin typeface="Microsoft Sans Serif"/>
                <a:cs typeface="Microsoft Sans Serif"/>
              </a:rPr>
              <a:t>image</a:t>
            </a:r>
            <a:r>
              <a:rPr sz="800" spc="-20" dirty="0">
                <a:latin typeface="Microsoft Sans Serif"/>
                <a:cs typeface="Microsoft Sans Serif"/>
              </a:rPr>
              <a:t> enhancement.</a:t>
            </a:r>
            <a:r>
              <a:rPr sz="800" spc="-15" dirty="0">
                <a:latin typeface="Microsoft Sans Serif"/>
                <a:cs typeface="Microsoft Sans Serif"/>
              </a:rPr>
              <a:t> </a:t>
            </a:r>
            <a:r>
              <a:rPr sz="800" i="1" spc="-20" dirty="0">
                <a:latin typeface="Arial"/>
                <a:cs typeface="Arial"/>
              </a:rPr>
              <a:t>IEEE</a:t>
            </a:r>
            <a:r>
              <a:rPr sz="800" i="1" spc="-15" dirty="0">
                <a:latin typeface="Arial"/>
                <a:cs typeface="Arial"/>
              </a:rPr>
              <a:t> Transactions</a:t>
            </a:r>
            <a:r>
              <a:rPr sz="800" i="1" spc="-10" dirty="0">
                <a:latin typeface="Arial"/>
                <a:cs typeface="Arial"/>
              </a:rPr>
              <a:t> </a:t>
            </a:r>
            <a:r>
              <a:rPr sz="800" i="1" spc="-15" dirty="0">
                <a:latin typeface="Arial"/>
                <a:cs typeface="Arial"/>
              </a:rPr>
              <a:t>on</a:t>
            </a:r>
            <a:r>
              <a:rPr sz="800" i="1" spc="-10" dirty="0">
                <a:latin typeface="Arial"/>
                <a:cs typeface="Arial"/>
              </a:rPr>
              <a:t> </a:t>
            </a:r>
            <a:r>
              <a:rPr sz="800" i="1" spc="-5" dirty="0">
                <a:latin typeface="Arial"/>
                <a:cs typeface="Arial"/>
              </a:rPr>
              <a:t>Circuits </a:t>
            </a:r>
            <a:r>
              <a:rPr sz="800" i="1" spc="-20" dirty="0">
                <a:latin typeface="Arial"/>
                <a:cs typeface="Arial"/>
              </a:rPr>
              <a:t>and</a:t>
            </a:r>
            <a:r>
              <a:rPr sz="800" i="1" spc="-15" dirty="0">
                <a:latin typeface="Arial"/>
                <a:cs typeface="Arial"/>
              </a:rPr>
              <a:t> </a:t>
            </a:r>
            <a:r>
              <a:rPr sz="800" i="1" spc="-30" dirty="0">
                <a:latin typeface="Arial"/>
                <a:cs typeface="Arial"/>
              </a:rPr>
              <a:t>Systems</a:t>
            </a:r>
            <a:r>
              <a:rPr sz="800" i="1" spc="-25" dirty="0">
                <a:latin typeface="Arial"/>
                <a:cs typeface="Arial"/>
              </a:rPr>
              <a:t> </a:t>
            </a:r>
            <a:r>
              <a:rPr sz="800" i="1" dirty="0">
                <a:latin typeface="Arial"/>
                <a:cs typeface="Arial"/>
              </a:rPr>
              <a:t>for </a:t>
            </a:r>
            <a:r>
              <a:rPr sz="800" i="1" spc="-10" dirty="0">
                <a:latin typeface="Arial"/>
                <a:cs typeface="Arial"/>
              </a:rPr>
              <a:t>Video</a:t>
            </a:r>
            <a:r>
              <a:rPr sz="800" i="1" spc="-5" dirty="0">
                <a:latin typeface="Arial"/>
                <a:cs typeface="Arial"/>
              </a:rPr>
              <a:t> </a:t>
            </a:r>
            <a:r>
              <a:rPr sz="800" i="1" spc="-15" dirty="0">
                <a:latin typeface="Arial"/>
                <a:cs typeface="Arial"/>
              </a:rPr>
              <a:t>Technology</a:t>
            </a:r>
            <a:r>
              <a:rPr sz="800" spc="-15" dirty="0">
                <a:latin typeface="Microsoft Sans Serif"/>
                <a:cs typeface="Microsoft Sans Serif"/>
              </a:rPr>
              <a:t>, </a:t>
            </a:r>
            <a:r>
              <a:rPr sz="800" spc="-10" dirty="0">
                <a:latin typeface="Microsoft Sans Serif"/>
                <a:cs typeface="Microsoft Sans Serif"/>
              </a:rPr>
              <a:t> </a:t>
            </a:r>
            <a:r>
              <a:rPr sz="800" dirty="0">
                <a:latin typeface="Microsoft Sans Serif"/>
                <a:cs typeface="Microsoft Sans Serif"/>
              </a:rPr>
              <a:t>32(10):6584–6598,</a:t>
            </a:r>
            <a:r>
              <a:rPr sz="800" spc="60" dirty="0">
                <a:latin typeface="Microsoft Sans Serif"/>
                <a:cs typeface="Microsoft Sans Serif"/>
              </a:rPr>
              <a:t> </a:t>
            </a:r>
            <a:r>
              <a:rPr sz="800" spc="-15" dirty="0">
                <a:latin typeface="Microsoft Sans Serif"/>
                <a:cs typeface="Microsoft Sans Serif"/>
              </a:rPr>
              <a:t>2022.</a:t>
            </a:r>
            <a:endParaRPr sz="800">
              <a:latin typeface="Microsoft Sans Serif"/>
              <a:cs typeface="Microsoft Sans Serif"/>
            </a:endParaRPr>
          </a:p>
          <a:p>
            <a:pPr marL="251460" marR="5080" indent="-239395" algn="just">
              <a:lnSpc>
                <a:spcPts val="950"/>
              </a:lnSpc>
              <a:spcBef>
                <a:spcPts val="305"/>
              </a:spcBef>
              <a:buAutoNum type="arabicPlain" startAt="10"/>
              <a:tabLst>
                <a:tab pos="252095" algn="l"/>
              </a:tabLst>
            </a:pPr>
            <a:r>
              <a:rPr sz="800" spc="-20" dirty="0">
                <a:latin typeface="Microsoft Sans Serif"/>
                <a:cs typeface="Microsoft Sans Serif"/>
              </a:rPr>
              <a:t>Chongyi </a:t>
            </a:r>
            <a:r>
              <a:rPr sz="800" spc="15" dirty="0">
                <a:latin typeface="Microsoft Sans Serif"/>
                <a:cs typeface="Microsoft Sans Serif"/>
              </a:rPr>
              <a:t>Li, </a:t>
            </a:r>
            <a:r>
              <a:rPr sz="800" spc="-50" dirty="0">
                <a:latin typeface="Microsoft Sans Serif"/>
                <a:cs typeface="Microsoft Sans Serif"/>
              </a:rPr>
              <a:t>Saeed</a:t>
            </a:r>
            <a:r>
              <a:rPr sz="800" spc="-45" dirty="0">
                <a:latin typeface="Microsoft Sans Serif"/>
                <a:cs typeface="Microsoft Sans Serif"/>
              </a:rPr>
              <a:t> </a:t>
            </a:r>
            <a:r>
              <a:rPr sz="800" spc="-10" dirty="0">
                <a:latin typeface="Microsoft Sans Serif"/>
                <a:cs typeface="Microsoft Sans Serif"/>
              </a:rPr>
              <a:t>Anwar, </a:t>
            </a:r>
            <a:r>
              <a:rPr sz="800" spc="-5" dirty="0">
                <a:latin typeface="Microsoft Sans Serif"/>
                <a:cs typeface="Microsoft Sans Serif"/>
              </a:rPr>
              <a:t>Junhui </a:t>
            </a:r>
            <a:r>
              <a:rPr sz="800" dirty="0">
                <a:latin typeface="Microsoft Sans Serif"/>
                <a:cs typeface="Microsoft Sans Serif"/>
              </a:rPr>
              <a:t>Hou, </a:t>
            </a:r>
            <a:r>
              <a:rPr sz="800" spc="-5" dirty="0">
                <a:latin typeface="Microsoft Sans Serif"/>
                <a:cs typeface="Microsoft Sans Serif"/>
              </a:rPr>
              <a:t>Runmin </a:t>
            </a:r>
            <a:r>
              <a:rPr sz="800" spc="-20" dirty="0">
                <a:latin typeface="Microsoft Sans Serif"/>
                <a:cs typeface="Microsoft Sans Serif"/>
              </a:rPr>
              <a:t>Cong, </a:t>
            </a:r>
            <a:r>
              <a:rPr sz="800" spc="-25" dirty="0">
                <a:latin typeface="Microsoft Sans Serif"/>
                <a:cs typeface="Microsoft Sans Serif"/>
              </a:rPr>
              <a:t>Chunle</a:t>
            </a:r>
            <a:r>
              <a:rPr sz="800" spc="160" dirty="0">
                <a:latin typeface="Microsoft Sans Serif"/>
                <a:cs typeface="Microsoft Sans Serif"/>
              </a:rPr>
              <a:t> </a:t>
            </a:r>
            <a:r>
              <a:rPr sz="800" spc="-20" dirty="0">
                <a:latin typeface="Microsoft Sans Serif"/>
                <a:cs typeface="Microsoft Sans Serif"/>
              </a:rPr>
              <a:t>Guo, and </a:t>
            </a:r>
            <a:r>
              <a:rPr sz="800" spc="-10" dirty="0">
                <a:latin typeface="Microsoft Sans Serif"/>
                <a:cs typeface="Microsoft Sans Serif"/>
              </a:rPr>
              <a:t>Wenqi </a:t>
            </a:r>
            <a:r>
              <a:rPr sz="800" spc="-25" dirty="0">
                <a:latin typeface="Microsoft Sans Serif"/>
                <a:cs typeface="Microsoft Sans Serif"/>
              </a:rPr>
              <a:t>Ren.</a:t>
            </a:r>
            <a:r>
              <a:rPr sz="800" spc="165" dirty="0">
                <a:latin typeface="Microsoft Sans Serif"/>
                <a:cs typeface="Microsoft Sans Serif"/>
              </a:rPr>
              <a:t> </a:t>
            </a:r>
            <a:r>
              <a:rPr sz="800" spc="-10" dirty="0">
                <a:latin typeface="Microsoft Sans Serif"/>
                <a:cs typeface="Microsoft Sans Serif"/>
              </a:rPr>
              <a:t>Underwater </a:t>
            </a:r>
            <a:r>
              <a:rPr sz="800" spc="-25" dirty="0">
                <a:latin typeface="Microsoft Sans Serif"/>
                <a:cs typeface="Microsoft Sans Serif"/>
              </a:rPr>
              <a:t>image</a:t>
            </a:r>
            <a:r>
              <a:rPr sz="800" spc="160" dirty="0">
                <a:latin typeface="Microsoft Sans Serif"/>
                <a:cs typeface="Microsoft Sans Serif"/>
              </a:rPr>
              <a:t> </a:t>
            </a:r>
            <a:r>
              <a:rPr sz="800" spc="-20" dirty="0">
                <a:latin typeface="Microsoft Sans Serif"/>
                <a:cs typeface="Microsoft Sans Serif"/>
              </a:rPr>
              <a:t>enhancement </a:t>
            </a:r>
            <a:r>
              <a:rPr sz="800" spc="-15" dirty="0">
                <a:latin typeface="Microsoft Sans Serif"/>
                <a:cs typeface="Microsoft Sans Serif"/>
              </a:rPr>
              <a:t> </a:t>
            </a:r>
            <a:r>
              <a:rPr sz="800" spc="-10" dirty="0">
                <a:latin typeface="Microsoft Sans Serif"/>
                <a:cs typeface="Microsoft Sans Serif"/>
              </a:rPr>
              <a:t>via medium </a:t>
            </a:r>
            <a:r>
              <a:rPr sz="800" spc="-15" dirty="0">
                <a:latin typeface="Microsoft Sans Serif"/>
                <a:cs typeface="Microsoft Sans Serif"/>
              </a:rPr>
              <a:t>transmission-guided </a:t>
            </a:r>
            <a:r>
              <a:rPr sz="800" spc="5" dirty="0">
                <a:latin typeface="Microsoft Sans Serif"/>
                <a:cs typeface="Microsoft Sans Serif"/>
              </a:rPr>
              <a:t>multi-color </a:t>
            </a:r>
            <a:r>
              <a:rPr sz="800" spc="-45" dirty="0">
                <a:latin typeface="Microsoft Sans Serif"/>
                <a:cs typeface="Microsoft Sans Serif"/>
              </a:rPr>
              <a:t>space </a:t>
            </a:r>
            <a:r>
              <a:rPr sz="800" spc="-15" dirty="0">
                <a:latin typeface="Microsoft Sans Serif"/>
                <a:cs typeface="Microsoft Sans Serif"/>
              </a:rPr>
              <a:t>embedding. </a:t>
            </a:r>
            <a:r>
              <a:rPr sz="800" i="1" spc="-20" dirty="0">
                <a:latin typeface="Arial"/>
                <a:cs typeface="Arial"/>
              </a:rPr>
              <a:t>IEEE </a:t>
            </a:r>
            <a:r>
              <a:rPr sz="800" i="1" spc="-15" dirty="0">
                <a:latin typeface="Arial"/>
                <a:cs typeface="Arial"/>
              </a:rPr>
              <a:t>Transactions on </a:t>
            </a:r>
            <a:r>
              <a:rPr sz="800" i="1" spc="-25" dirty="0">
                <a:latin typeface="Arial"/>
                <a:cs typeface="Arial"/>
              </a:rPr>
              <a:t>Image </a:t>
            </a:r>
            <a:r>
              <a:rPr sz="800" i="1" spc="-20" dirty="0">
                <a:latin typeface="Arial"/>
                <a:cs typeface="Arial"/>
              </a:rPr>
              <a:t>Processing</a:t>
            </a:r>
            <a:r>
              <a:rPr sz="800" spc="-20" dirty="0">
                <a:latin typeface="Microsoft Sans Serif"/>
                <a:cs typeface="Microsoft Sans Serif"/>
              </a:rPr>
              <a:t>, </a:t>
            </a:r>
            <a:r>
              <a:rPr sz="800" spc="-5" dirty="0">
                <a:latin typeface="Microsoft Sans Serif"/>
                <a:cs typeface="Microsoft Sans Serif"/>
              </a:rPr>
              <a:t>30:4985–5000, </a:t>
            </a:r>
            <a:r>
              <a:rPr sz="800" dirty="0">
                <a:latin typeface="Microsoft Sans Serif"/>
                <a:cs typeface="Microsoft Sans Serif"/>
              </a:rPr>
              <a:t> </a:t>
            </a:r>
            <a:r>
              <a:rPr sz="800" spc="-15" dirty="0">
                <a:latin typeface="Microsoft Sans Serif"/>
                <a:cs typeface="Microsoft Sans Serif"/>
              </a:rPr>
              <a:t>2021.</a:t>
            </a:r>
            <a:endParaRPr sz="800">
              <a:latin typeface="Microsoft Sans Serif"/>
              <a:cs typeface="Microsoft Sans Serif"/>
            </a:endParaRPr>
          </a:p>
          <a:p>
            <a:pPr marL="251460" marR="6985" indent="-239395" algn="just">
              <a:lnSpc>
                <a:spcPts val="950"/>
              </a:lnSpc>
              <a:spcBef>
                <a:spcPts val="309"/>
              </a:spcBef>
              <a:buAutoNum type="arabicPlain" startAt="10"/>
              <a:tabLst>
                <a:tab pos="252095" algn="l"/>
              </a:tabLst>
            </a:pPr>
            <a:r>
              <a:rPr sz="800" spc="-20" dirty="0">
                <a:latin typeface="Microsoft Sans Serif"/>
                <a:cs typeface="Microsoft Sans Serif"/>
              </a:rPr>
              <a:t>Chongyi </a:t>
            </a:r>
            <a:r>
              <a:rPr sz="800" spc="15" dirty="0">
                <a:latin typeface="Microsoft Sans Serif"/>
                <a:cs typeface="Microsoft Sans Serif"/>
              </a:rPr>
              <a:t>Li, </a:t>
            </a:r>
            <a:r>
              <a:rPr sz="800" spc="-25" dirty="0">
                <a:latin typeface="Microsoft Sans Serif"/>
                <a:cs typeface="Microsoft Sans Serif"/>
              </a:rPr>
              <a:t>Chunle</a:t>
            </a:r>
            <a:r>
              <a:rPr sz="800" spc="-20" dirty="0">
                <a:latin typeface="Microsoft Sans Serif"/>
                <a:cs typeface="Microsoft Sans Serif"/>
              </a:rPr>
              <a:t> Guo,</a:t>
            </a:r>
            <a:r>
              <a:rPr sz="800" spc="-15" dirty="0">
                <a:latin typeface="Microsoft Sans Serif"/>
                <a:cs typeface="Microsoft Sans Serif"/>
              </a:rPr>
              <a:t> </a:t>
            </a:r>
            <a:r>
              <a:rPr sz="800" spc="-10" dirty="0">
                <a:latin typeface="Microsoft Sans Serif"/>
                <a:cs typeface="Microsoft Sans Serif"/>
              </a:rPr>
              <a:t>Wenqi </a:t>
            </a:r>
            <a:r>
              <a:rPr sz="800" spc="-25" dirty="0">
                <a:latin typeface="Microsoft Sans Serif"/>
                <a:cs typeface="Microsoft Sans Serif"/>
              </a:rPr>
              <a:t>Ren,</a:t>
            </a:r>
            <a:r>
              <a:rPr sz="800" spc="160" dirty="0">
                <a:latin typeface="Microsoft Sans Serif"/>
                <a:cs typeface="Microsoft Sans Serif"/>
              </a:rPr>
              <a:t> </a:t>
            </a:r>
            <a:r>
              <a:rPr sz="800" spc="-5" dirty="0">
                <a:latin typeface="Microsoft Sans Serif"/>
                <a:cs typeface="Microsoft Sans Serif"/>
              </a:rPr>
              <a:t>Runmin </a:t>
            </a:r>
            <a:r>
              <a:rPr sz="800" spc="-20" dirty="0">
                <a:latin typeface="Microsoft Sans Serif"/>
                <a:cs typeface="Microsoft Sans Serif"/>
              </a:rPr>
              <a:t>Cong,</a:t>
            </a:r>
            <a:r>
              <a:rPr sz="800" spc="175" dirty="0">
                <a:latin typeface="Microsoft Sans Serif"/>
                <a:cs typeface="Microsoft Sans Serif"/>
              </a:rPr>
              <a:t> </a:t>
            </a:r>
            <a:r>
              <a:rPr sz="800" spc="-5" dirty="0">
                <a:latin typeface="Microsoft Sans Serif"/>
                <a:cs typeface="Microsoft Sans Serif"/>
              </a:rPr>
              <a:t>Junhui Hou, </a:t>
            </a:r>
            <a:r>
              <a:rPr sz="800" spc="-35" dirty="0">
                <a:latin typeface="Microsoft Sans Serif"/>
                <a:cs typeface="Microsoft Sans Serif"/>
              </a:rPr>
              <a:t>Sam</a:t>
            </a:r>
            <a:r>
              <a:rPr sz="800" spc="140" dirty="0">
                <a:latin typeface="Microsoft Sans Serif"/>
                <a:cs typeface="Microsoft Sans Serif"/>
              </a:rPr>
              <a:t> </a:t>
            </a:r>
            <a:r>
              <a:rPr sz="800" spc="-5" dirty="0">
                <a:latin typeface="Microsoft Sans Serif"/>
                <a:cs typeface="Microsoft Sans Serif"/>
              </a:rPr>
              <a:t>Kwong, </a:t>
            </a:r>
            <a:r>
              <a:rPr sz="800" spc="-20" dirty="0">
                <a:latin typeface="Microsoft Sans Serif"/>
                <a:cs typeface="Microsoft Sans Serif"/>
              </a:rPr>
              <a:t>and Dacheng </a:t>
            </a:r>
            <a:r>
              <a:rPr sz="800" spc="-10" dirty="0">
                <a:latin typeface="Microsoft Sans Serif"/>
                <a:cs typeface="Microsoft Sans Serif"/>
              </a:rPr>
              <a:t>Tao.</a:t>
            </a:r>
            <a:r>
              <a:rPr sz="800" spc="195" dirty="0">
                <a:latin typeface="Microsoft Sans Serif"/>
                <a:cs typeface="Microsoft Sans Serif"/>
              </a:rPr>
              <a:t> </a:t>
            </a:r>
            <a:r>
              <a:rPr sz="800" spc="10" dirty="0">
                <a:latin typeface="Microsoft Sans Serif"/>
                <a:cs typeface="Microsoft Sans Serif"/>
              </a:rPr>
              <a:t>An </a:t>
            </a:r>
            <a:r>
              <a:rPr sz="800" spc="-10" dirty="0">
                <a:latin typeface="Microsoft Sans Serif"/>
                <a:cs typeface="Microsoft Sans Serif"/>
              </a:rPr>
              <a:t>underwater </a:t>
            </a:r>
            <a:r>
              <a:rPr sz="800" spc="-5" dirty="0">
                <a:latin typeface="Microsoft Sans Serif"/>
                <a:cs typeface="Microsoft Sans Serif"/>
              </a:rPr>
              <a:t> </a:t>
            </a:r>
            <a:r>
              <a:rPr sz="800" spc="-25" dirty="0">
                <a:latin typeface="Microsoft Sans Serif"/>
                <a:cs typeface="Microsoft Sans Serif"/>
              </a:rPr>
              <a:t>image</a:t>
            </a:r>
            <a:r>
              <a:rPr sz="800" spc="75" dirty="0">
                <a:latin typeface="Microsoft Sans Serif"/>
                <a:cs typeface="Microsoft Sans Serif"/>
              </a:rPr>
              <a:t> </a:t>
            </a:r>
            <a:r>
              <a:rPr sz="800" spc="-20" dirty="0">
                <a:latin typeface="Microsoft Sans Serif"/>
                <a:cs typeface="Microsoft Sans Serif"/>
              </a:rPr>
              <a:t>enhancement</a:t>
            </a:r>
            <a:r>
              <a:rPr sz="800" spc="75" dirty="0">
                <a:latin typeface="Microsoft Sans Serif"/>
                <a:cs typeface="Microsoft Sans Serif"/>
              </a:rPr>
              <a:t> </a:t>
            </a:r>
            <a:r>
              <a:rPr sz="800" spc="-15" dirty="0">
                <a:latin typeface="Microsoft Sans Serif"/>
                <a:cs typeface="Microsoft Sans Serif"/>
              </a:rPr>
              <a:t>benchmark</a:t>
            </a:r>
            <a:r>
              <a:rPr sz="800" spc="75" dirty="0">
                <a:latin typeface="Microsoft Sans Serif"/>
                <a:cs typeface="Microsoft Sans Serif"/>
              </a:rPr>
              <a:t> </a:t>
            </a:r>
            <a:r>
              <a:rPr sz="800" spc="-10" dirty="0">
                <a:latin typeface="Microsoft Sans Serif"/>
                <a:cs typeface="Microsoft Sans Serif"/>
              </a:rPr>
              <a:t>dataset</a:t>
            </a:r>
            <a:r>
              <a:rPr sz="800" spc="80" dirty="0">
                <a:latin typeface="Microsoft Sans Serif"/>
                <a:cs typeface="Microsoft Sans Serif"/>
              </a:rPr>
              <a:t> </a:t>
            </a:r>
            <a:r>
              <a:rPr sz="800" spc="-20" dirty="0">
                <a:latin typeface="Microsoft Sans Serif"/>
                <a:cs typeface="Microsoft Sans Serif"/>
              </a:rPr>
              <a:t>and</a:t>
            </a:r>
            <a:r>
              <a:rPr sz="800" spc="75" dirty="0">
                <a:latin typeface="Microsoft Sans Serif"/>
                <a:cs typeface="Microsoft Sans Serif"/>
              </a:rPr>
              <a:t> </a:t>
            </a:r>
            <a:r>
              <a:rPr sz="800" spc="-20" dirty="0">
                <a:latin typeface="Microsoft Sans Serif"/>
                <a:cs typeface="Microsoft Sans Serif"/>
              </a:rPr>
              <a:t>beyond.</a:t>
            </a:r>
            <a:r>
              <a:rPr sz="800" spc="-15" dirty="0">
                <a:latin typeface="Microsoft Sans Serif"/>
                <a:cs typeface="Microsoft Sans Serif"/>
              </a:rPr>
              <a:t> </a:t>
            </a:r>
            <a:r>
              <a:rPr sz="800" i="1" spc="-20" dirty="0">
                <a:latin typeface="Arial"/>
                <a:cs typeface="Arial"/>
              </a:rPr>
              <a:t>IEEE</a:t>
            </a:r>
            <a:r>
              <a:rPr sz="800" i="1" spc="70" dirty="0">
                <a:latin typeface="Arial"/>
                <a:cs typeface="Arial"/>
              </a:rPr>
              <a:t> </a:t>
            </a:r>
            <a:r>
              <a:rPr sz="800" i="1" spc="-15" dirty="0">
                <a:latin typeface="Arial"/>
                <a:cs typeface="Arial"/>
              </a:rPr>
              <a:t>Transactions</a:t>
            </a:r>
            <a:r>
              <a:rPr sz="800" i="1" spc="65" dirty="0">
                <a:latin typeface="Arial"/>
                <a:cs typeface="Arial"/>
              </a:rPr>
              <a:t> </a:t>
            </a:r>
            <a:r>
              <a:rPr sz="800" i="1" spc="-15" dirty="0">
                <a:latin typeface="Arial"/>
                <a:cs typeface="Arial"/>
              </a:rPr>
              <a:t>on</a:t>
            </a:r>
            <a:r>
              <a:rPr sz="800" i="1" spc="70" dirty="0">
                <a:latin typeface="Arial"/>
                <a:cs typeface="Arial"/>
              </a:rPr>
              <a:t> </a:t>
            </a:r>
            <a:r>
              <a:rPr sz="800" i="1" spc="-25" dirty="0">
                <a:latin typeface="Arial"/>
                <a:cs typeface="Arial"/>
              </a:rPr>
              <a:t>Image</a:t>
            </a:r>
            <a:r>
              <a:rPr sz="800" i="1" spc="70" dirty="0">
                <a:latin typeface="Arial"/>
                <a:cs typeface="Arial"/>
              </a:rPr>
              <a:t> </a:t>
            </a:r>
            <a:r>
              <a:rPr sz="800" i="1" spc="-20" dirty="0">
                <a:latin typeface="Arial"/>
                <a:cs typeface="Arial"/>
              </a:rPr>
              <a:t>Processing</a:t>
            </a:r>
            <a:r>
              <a:rPr sz="800" spc="-20" dirty="0">
                <a:latin typeface="Microsoft Sans Serif"/>
                <a:cs typeface="Microsoft Sans Serif"/>
              </a:rPr>
              <a:t>,</a:t>
            </a:r>
            <a:r>
              <a:rPr sz="800" spc="70" dirty="0">
                <a:latin typeface="Microsoft Sans Serif"/>
                <a:cs typeface="Microsoft Sans Serif"/>
              </a:rPr>
              <a:t> </a:t>
            </a:r>
            <a:r>
              <a:rPr sz="800" spc="-5" dirty="0">
                <a:latin typeface="Microsoft Sans Serif"/>
                <a:cs typeface="Microsoft Sans Serif"/>
              </a:rPr>
              <a:t>29:4376–4389,</a:t>
            </a:r>
            <a:r>
              <a:rPr sz="800" spc="75" dirty="0">
                <a:latin typeface="Microsoft Sans Serif"/>
                <a:cs typeface="Microsoft Sans Serif"/>
              </a:rPr>
              <a:t> </a:t>
            </a:r>
            <a:r>
              <a:rPr sz="800" spc="-15" dirty="0">
                <a:latin typeface="Microsoft Sans Serif"/>
                <a:cs typeface="Microsoft Sans Serif"/>
              </a:rPr>
              <a:t>2019.</a:t>
            </a:r>
            <a:endParaRPr sz="800">
              <a:latin typeface="Microsoft Sans Serif"/>
              <a:cs typeface="Microsoft Sans Serif"/>
            </a:endParaRPr>
          </a:p>
          <a:p>
            <a:pPr marL="251460" marR="6985" indent="-239395" algn="just">
              <a:lnSpc>
                <a:spcPts val="950"/>
              </a:lnSpc>
              <a:spcBef>
                <a:spcPts val="310"/>
              </a:spcBef>
              <a:buAutoNum type="arabicPlain" startAt="10"/>
              <a:tabLst>
                <a:tab pos="252095" algn="l"/>
              </a:tabLst>
            </a:pPr>
            <a:r>
              <a:rPr sz="800" spc="-30" dirty="0">
                <a:latin typeface="Microsoft Sans Serif"/>
                <a:cs typeface="Microsoft Sans Serif"/>
              </a:rPr>
              <a:t>Peng</a:t>
            </a:r>
            <a:r>
              <a:rPr sz="800" spc="150" dirty="0">
                <a:latin typeface="Microsoft Sans Serif"/>
                <a:cs typeface="Microsoft Sans Serif"/>
              </a:rPr>
              <a:t> </a:t>
            </a:r>
            <a:r>
              <a:rPr sz="800" spc="5" dirty="0">
                <a:latin typeface="Microsoft Sans Serif"/>
                <a:cs typeface="Microsoft Sans Serif"/>
              </a:rPr>
              <a:t>Liu, </a:t>
            </a:r>
            <a:r>
              <a:rPr sz="800" spc="-30" dirty="0">
                <a:latin typeface="Microsoft Sans Serif"/>
                <a:cs typeface="Microsoft Sans Serif"/>
              </a:rPr>
              <a:t>Guoyu</a:t>
            </a:r>
            <a:r>
              <a:rPr sz="800" spc="155" dirty="0">
                <a:latin typeface="Microsoft Sans Serif"/>
                <a:cs typeface="Microsoft Sans Serif"/>
              </a:rPr>
              <a:t> </a:t>
            </a:r>
            <a:r>
              <a:rPr sz="800" spc="-10" dirty="0">
                <a:latin typeface="Microsoft Sans Serif"/>
                <a:cs typeface="Microsoft Sans Serif"/>
              </a:rPr>
              <a:t>Wang, </a:t>
            </a:r>
            <a:r>
              <a:rPr sz="800" spc="-15" dirty="0">
                <a:latin typeface="Microsoft Sans Serif"/>
                <a:cs typeface="Microsoft Sans Serif"/>
              </a:rPr>
              <a:t>Hao </a:t>
            </a:r>
            <a:r>
              <a:rPr sz="800" spc="10" dirty="0">
                <a:latin typeface="Microsoft Sans Serif"/>
                <a:cs typeface="Microsoft Sans Serif"/>
              </a:rPr>
              <a:t>Qi, </a:t>
            </a:r>
            <a:r>
              <a:rPr sz="800" spc="-25" dirty="0">
                <a:latin typeface="Microsoft Sans Serif"/>
                <a:cs typeface="Microsoft Sans Serif"/>
              </a:rPr>
              <a:t>Chufeng</a:t>
            </a:r>
            <a:r>
              <a:rPr sz="800" spc="160" dirty="0">
                <a:latin typeface="Microsoft Sans Serif"/>
                <a:cs typeface="Microsoft Sans Serif"/>
              </a:rPr>
              <a:t> </a:t>
            </a:r>
            <a:r>
              <a:rPr sz="800" spc="-10" dirty="0">
                <a:latin typeface="Microsoft Sans Serif"/>
                <a:cs typeface="Microsoft Sans Serif"/>
              </a:rPr>
              <a:t>Zhang, </a:t>
            </a:r>
            <a:r>
              <a:rPr sz="800" spc="-15" dirty="0">
                <a:latin typeface="Microsoft Sans Serif"/>
                <a:cs typeface="Microsoft Sans Serif"/>
              </a:rPr>
              <a:t>Haiyong Zheng, </a:t>
            </a:r>
            <a:r>
              <a:rPr sz="800" spc="-20" dirty="0">
                <a:latin typeface="Microsoft Sans Serif"/>
                <a:cs typeface="Microsoft Sans Serif"/>
              </a:rPr>
              <a:t>and </a:t>
            </a:r>
            <a:r>
              <a:rPr sz="800" spc="5" dirty="0">
                <a:latin typeface="Microsoft Sans Serif"/>
                <a:cs typeface="Microsoft Sans Serif"/>
              </a:rPr>
              <a:t>Zhibin </a:t>
            </a:r>
            <a:r>
              <a:rPr sz="800" spc="-15" dirty="0">
                <a:latin typeface="Microsoft Sans Serif"/>
                <a:cs typeface="Microsoft Sans Serif"/>
              </a:rPr>
              <a:t>Yu.</a:t>
            </a:r>
            <a:r>
              <a:rPr sz="800" spc="185" dirty="0">
                <a:latin typeface="Microsoft Sans Serif"/>
                <a:cs typeface="Microsoft Sans Serif"/>
              </a:rPr>
              <a:t> </a:t>
            </a:r>
            <a:r>
              <a:rPr sz="800" spc="-10" dirty="0">
                <a:latin typeface="Microsoft Sans Serif"/>
                <a:cs typeface="Microsoft Sans Serif"/>
              </a:rPr>
              <a:t>Underwater </a:t>
            </a:r>
            <a:r>
              <a:rPr sz="800" spc="-25" dirty="0">
                <a:latin typeface="Microsoft Sans Serif"/>
                <a:cs typeface="Microsoft Sans Serif"/>
              </a:rPr>
              <a:t>image</a:t>
            </a:r>
            <a:r>
              <a:rPr sz="800" spc="160" dirty="0">
                <a:latin typeface="Microsoft Sans Serif"/>
                <a:cs typeface="Microsoft Sans Serif"/>
              </a:rPr>
              <a:t> </a:t>
            </a:r>
            <a:r>
              <a:rPr sz="800" spc="-20" dirty="0">
                <a:latin typeface="Microsoft Sans Serif"/>
                <a:cs typeface="Microsoft Sans Serif"/>
              </a:rPr>
              <a:t>enhancement </a:t>
            </a:r>
            <a:r>
              <a:rPr sz="800" spc="-15" dirty="0">
                <a:latin typeface="Microsoft Sans Serif"/>
                <a:cs typeface="Microsoft Sans Serif"/>
              </a:rPr>
              <a:t> </a:t>
            </a:r>
            <a:r>
              <a:rPr sz="800" spc="20" dirty="0">
                <a:latin typeface="Microsoft Sans Serif"/>
                <a:cs typeface="Microsoft Sans Serif"/>
              </a:rPr>
              <a:t>with</a:t>
            </a:r>
            <a:r>
              <a:rPr sz="800" spc="70" dirty="0">
                <a:latin typeface="Microsoft Sans Serif"/>
                <a:cs typeface="Microsoft Sans Serif"/>
              </a:rPr>
              <a:t> </a:t>
            </a:r>
            <a:r>
              <a:rPr sz="800" spc="-40" dirty="0">
                <a:latin typeface="Microsoft Sans Serif"/>
                <a:cs typeface="Microsoft Sans Serif"/>
              </a:rPr>
              <a:t>a</a:t>
            </a:r>
            <a:r>
              <a:rPr sz="800" spc="70" dirty="0">
                <a:latin typeface="Microsoft Sans Serif"/>
                <a:cs typeface="Microsoft Sans Serif"/>
              </a:rPr>
              <a:t> </a:t>
            </a:r>
            <a:r>
              <a:rPr sz="800" spc="-40" dirty="0">
                <a:latin typeface="Microsoft Sans Serif"/>
                <a:cs typeface="Microsoft Sans Serif"/>
              </a:rPr>
              <a:t>deep</a:t>
            </a:r>
            <a:r>
              <a:rPr sz="800" spc="70" dirty="0">
                <a:latin typeface="Microsoft Sans Serif"/>
                <a:cs typeface="Microsoft Sans Serif"/>
              </a:rPr>
              <a:t> </a:t>
            </a:r>
            <a:r>
              <a:rPr sz="800" spc="-20" dirty="0">
                <a:latin typeface="Microsoft Sans Serif"/>
                <a:cs typeface="Microsoft Sans Serif"/>
              </a:rPr>
              <a:t>residual</a:t>
            </a:r>
            <a:r>
              <a:rPr sz="800" spc="70" dirty="0">
                <a:latin typeface="Microsoft Sans Serif"/>
                <a:cs typeface="Microsoft Sans Serif"/>
              </a:rPr>
              <a:t> </a:t>
            </a:r>
            <a:r>
              <a:rPr sz="800" spc="-10" dirty="0">
                <a:latin typeface="Microsoft Sans Serif"/>
                <a:cs typeface="Microsoft Sans Serif"/>
              </a:rPr>
              <a:t>framework.</a:t>
            </a:r>
            <a:r>
              <a:rPr sz="800" spc="160" dirty="0">
                <a:latin typeface="Microsoft Sans Serif"/>
                <a:cs typeface="Microsoft Sans Serif"/>
              </a:rPr>
              <a:t> </a:t>
            </a:r>
            <a:r>
              <a:rPr sz="800" i="1" spc="-20" dirty="0">
                <a:latin typeface="Arial"/>
                <a:cs typeface="Arial"/>
              </a:rPr>
              <a:t>IEEE</a:t>
            </a:r>
            <a:r>
              <a:rPr sz="800" i="1" spc="60" dirty="0">
                <a:latin typeface="Arial"/>
                <a:cs typeface="Arial"/>
              </a:rPr>
              <a:t> </a:t>
            </a:r>
            <a:r>
              <a:rPr sz="800" i="1" spc="-35" dirty="0">
                <a:latin typeface="Arial"/>
                <a:cs typeface="Arial"/>
              </a:rPr>
              <a:t>Access</a:t>
            </a:r>
            <a:r>
              <a:rPr sz="800" spc="-35" dirty="0">
                <a:latin typeface="Microsoft Sans Serif"/>
                <a:cs typeface="Microsoft Sans Serif"/>
              </a:rPr>
              <a:t>,</a:t>
            </a:r>
            <a:r>
              <a:rPr sz="800" spc="65" dirty="0">
                <a:latin typeface="Microsoft Sans Serif"/>
                <a:cs typeface="Microsoft Sans Serif"/>
              </a:rPr>
              <a:t> </a:t>
            </a:r>
            <a:r>
              <a:rPr sz="800" spc="-5" dirty="0">
                <a:latin typeface="Microsoft Sans Serif"/>
                <a:cs typeface="Microsoft Sans Serif"/>
              </a:rPr>
              <a:t>7:94614–94629,</a:t>
            </a:r>
            <a:r>
              <a:rPr sz="800" spc="65" dirty="0">
                <a:latin typeface="Microsoft Sans Serif"/>
                <a:cs typeface="Microsoft Sans Serif"/>
              </a:rPr>
              <a:t> </a:t>
            </a:r>
            <a:r>
              <a:rPr sz="800" spc="-15" dirty="0">
                <a:latin typeface="Microsoft Sans Serif"/>
                <a:cs typeface="Microsoft Sans Serif"/>
              </a:rPr>
              <a:t>2019.</a:t>
            </a:r>
            <a:endParaRPr sz="800">
              <a:latin typeface="Microsoft Sans Serif"/>
              <a:cs typeface="Microsoft Sans Serif"/>
            </a:endParaRPr>
          </a:p>
          <a:p>
            <a:pPr marL="251460" marR="5080" indent="-239395" algn="just">
              <a:lnSpc>
                <a:spcPts val="950"/>
              </a:lnSpc>
              <a:spcBef>
                <a:spcPts val="310"/>
              </a:spcBef>
              <a:buAutoNum type="arabicPlain" startAt="10"/>
              <a:tabLst>
                <a:tab pos="252095" algn="l"/>
              </a:tabLst>
            </a:pPr>
            <a:r>
              <a:rPr sz="800" spc="-30" dirty="0">
                <a:latin typeface="Microsoft Sans Serif"/>
                <a:cs typeface="Microsoft Sans Serif"/>
              </a:rPr>
              <a:t>Risheng </a:t>
            </a:r>
            <a:r>
              <a:rPr sz="800" spc="5" dirty="0">
                <a:latin typeface="Microsoft Sans Serif"/>
                <a:cs typeface="Microsoft Sans Serif"/>
              </a:rPr>
              <a:t>Liu, </a:t>
            </a:r>
            <a:r>
              <a:rPr sz="800" dirty="0">
                <a:latin typeface="Microsoft Sans Serif"/>
                <a:cs typeface="Microsoft Sans Serif"/>
              </a:rPr>
              <a:t>Zhiying </a:t>
            </a:r>
            <a:r>
              <a:rPr sz="800" spc="-10" dirty="0">
                <a:latin typeface="Microsoft Sans Serif"/>
                <a:cs typeface="Microsoft Sans Serif"/>
              </a:rPr>
              <a:t>Jiang, </a:t>
            </a:r>
            <a:r>
              <a:rPr sz="800" spc="-25" dirty="0">
                <a:latin typeface="Microsoft Sans Serif"/>
                <a:cs typeface="Microsoft Sans Serif"/>
              </a:rPr>
              <a:t>Shuzhou </a:t>
            </a:r>
            <a:r>
              <a:rPr sz="800" spc="-20" dirty="0">
                <a:latin typeface="Microsoft Sans Serif"/>
                <a:cs typeface="Microsoft Sans Serif"/>
              </a:rPr>
              <a:t>Yang, and </a:t>
            </a:r>
            <a:r>
              <a:rPr sz="800" spc="10" dirty="0">
                <a:latin typeface="Microsoft Sans Serif"/>
                <a:cs typeface="Microsoft Sans Serif"/>
              </a:rPr>
              <a:t>Xin </a:t>
            </a:r>
            <a:r>
              <a:rPr sz="800" spc="-20" dirty="0">
                <a:latin typeface="Microsoft Sans Serif"/>
                <a:cs typeface="Microsoft Sans Serif"/>
              </a:rPr>
              <a:t>Fan.</a:t>
            </a:r>
            <a:r>
              <a:rPr sz="800" spc="-15" dirty="0">
                <a:latin typeface="Microsoft Sans Serif"/>
                <a:cs typeface="Microsoft Sans Serif"/>
              </a:rPr>
              <a:t> </a:t>
            </a:r>
            <a:r>
              <a:rPr sz="800" spc="25" dirty="0">
                <a:latin typeface="Microsoft Sans Serif"/>
                <a:cs typeface="Microsoft Sans Serif"/>
              </a:rPr>
              <a:t>Twin </a:t>
            </a:r>
            <a:r>
              <a:rPr sz="800" spc="-20" dirty="0">
                <a:latin typeface="Microsoft Sans Serif"/>
                <a:cs typeface="Microsoft Sans Serif"/>
              </a:rPr>
              <a:t>adversarial </a:t>
            </a:r>
            <a:r>
              <a:rPr sz="800" spc="-5" dirty="0">
                <a:latin typeface="Microsoft Sans Serif"/>
                <a:cs typeface="Microsoft Sans Serif"/>
              </a:rPr>
              <a:t>contrastive </a:t>
            </a:r>
            <a:r>
              <a:rPr sz="800" spc="-15" dirty="0">
                <a:latin typeface="Microsoft Sans Serif"/>
                <a:cs typeface="Microsoft Sans Serif"/>
              </a:rPr>
              <a:t>learning </a:t>
            </a:r>
            <a:r>
              <a:rPr sz="800" dirty="0">
                <a:latin typeface="Microsoft Sans Serif"/>
                <a:cs typeface="Microsoft Sans Serif"/>
              </a:rPr>
              <a:t>for </a:t>
            </a:r>
            <a:r>
              <a:rPr sz="800" spc="-10" dirty="0">
                <a:latin typeface="Microsoft Sans Serif"/>
                <a:cs typeface="Microsoft Sans Serif"/>
              </a:rPr>
              <a:t>underwater </a:t>
            </a:r>
            <a:r>
              <a:rPr sz="800" spc="-25" dirty="0">
                <a:latin typeface="Microsoft Sans Serif"/>
                <a:cs typeface="Microsoft Sans Serif"/>
              </a:rPr>
              <a:t>image </a:t>
            </a:r>
            <a:r>
              <a:rPr sz="800" spc="-20" dirty="0">
                <a:latin typeface="Microsoft Sans Serif"/>
                <a:cs typeface="Microsoft Sans Serif"/>
              </a:rPr>
              <a:t> enhancement</a:t>
            </a:r>
            <a:r>
              <a:rPr sz="800" spc="65" dirty="0">
                <a:latin typeface="Microsoft Sans Serif"/>
                <a:cs typeface="Microsoft Sans Serif"/>
              </a:rPr>
              <a:t> </a:t>
            </a:r>
            <a:r>
              <a:rPr sz="800" spc="-20" dirty="0">
                <a:latin typeface="Microsoft Sans Serif"/>
                <a:cs typeface="Microsoft Sans Serif"/>
              </a:rPr>
              <a:t>and</a:t>
            </a:r>
            <a:r>
              <a:rPr sz="800" spc="70" dirty="0">
                <a:latin typeface="Microsoft Sans Serif"/>
                <a:cs typeface="Microsoft Sans Serif"/>
              </a:rPr>
              <a:t> </a:t>
            </a:r>
            <a:r>
              <a:rPr sz="800" spc="-20" dirty="0">
                <a:latin typeface="Microsoft Sans Serif"/>
                <a:cs typeface="Microsoft Sans Serif"/>
              </a:rPr>
              <a:t>beyond.</a:t>
            </a:r>
            <a:r>
              <a:rPr sz="800" spc="165" dirty="0">
                <a:latin typeface="Microsoft Sans Serif"/>
                <a:cs typeface="Microsoft Sans Serif"/>
              </a:rPr>
              <a:t> </a:t>
            </a:r>
            <a:r>
              <a:rPr sz="800" i="1" spc="-20" dirty="0">
                <a:latin typeface="Arial"/>
                <a:cs typeface="Arial"/>
              </a:rPr>
              <a:t>IEEE</a:t>
            </a:r>
            <a:r>
              <a:rPr sz="800" i="1" spc="60" dirty="0">
                <a:latin typeface="Arial"/>
                <a:cs typeface="Arial"/>
              </a:rPr>
              <a:t> </a:t>
            </a:r>
            <a:r>
              <a:rPr sz="800" i="1" spc="-15" dirty="0">
                <a:latin typeface="Arial"/>
                <a:cs typeface="Arial"/>
              </a:rPr>
              <a:t>Transactions</a:t>
            </a:r>
            <a:r>
              <a:rPr sz="800" i="1" spc="65" dirty="0">
                <a:latin typeface="Arial"/>
                <a:cs typeface="Arial"/>
              </a:rPr>
              <a:t> </a:t>
            </a:r>
            <a:r>
              <a:rPr sz="800" i="1" spc="-15" dirty="0">
                <a:latin typeface="Arial"/>
                <a:cs typeface="Arial"/>
              </a:rPr>
              <a:t>on</a:t>
            </a:r>
            <a:r>
              <a:rPr sz="800" i="1" spc="60" dirty="0">
                <a:latin typeface="Arial"/>
                <a:cs typeface="Arial"/>
              </a:rPr>
              <a:t> </a:t>
            </a:r>
            <a:r>
              <a:rPr sz="800" i="1" spc="-25" dirty="0">
                <a:latin typeface="Arial"/>
                <a:cs typeface="Arial"/>
              </a:rPr>
              <a:t>Image</a:t>
            </a:r>
            <a:r>
              <a:rPr sz="800" i="1" spc="60" dirty="0">
                <a:latin typeface="Arial"/>
                <a:cs typeface="Arial"/>
              </a:rPr>
              <a:t> </a:t>
            </a:r>
            <a:r>
              <a:rPr sz="800" i="1" spc="-20" dirty="0">
                <a:latin typeface="Arial"/>
                <a:cs typeface="Arial"/>
              </a:rPr>
              <a:t>Processing</a:t>
            </a:r>
            <a:r>
              <a:rPr sz="800" spc="-20" dirty="0">
                <a:latin typeface="Microsoft Sans Serif"/>
                <a:cs typeface="Microsoft Sans Serif"/>
              </a:rPr>
              <a:t>,</a:t>
            </a:r>
            <a:r>
              <a:rPr sz="800" spc="70" dirty="0">
                <a:latin typeface="Microsoft Sans Serif"/>
                <a:cs typeface="Microsoft Sans Serif"/>
              </a:rPr>
              <a:t> </a:t>
            </a:r>
            <a:r>
              <a:rPr sz="800" spc="-5" dirty="0">
                <a:latin typeface="Microsoft Sans Serif"/>
                <a:cs typeface="Microsoft Sans Serif"/>
              </a:rPr>
              <a:t>31:4922–4936,</a:t>
            </a:r>
            <a:r>
              <a:rPr sz="800" spc="65" dirty="0">
                <a:latin typeface="Microsoft Sans Serif"/>
                <a:cs typeface="Microsoft Sans Serif"/>
              </a:rPr>
              <a:t> </a:t>
            </a:r>
            <a:r>
              <a:rPr sz="800" spc="-15" dirty="0">
                <a:latin typeface="Microsoft Sans Serif"/>
                <a:cs typeface="Microsoft Sans Serif"/>
              </a:rPr>
              <a:t>2022.</a:t>
            </a:r>
            <a:endParaRPr sz="800">
              <a:latin typeface="Microsoft Sans Serif"/>
              <a:cs typeface="Microsoft Sans Serif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113874"/>
            <a:ext cx="5760085" cy="126364"/>
            <a:chOff x="0" y="3113874"/>
            <a:chExt cx="5760085" cy="126364"/>
          </a:xfrm>
        </p:grpSpPr>
        <p:sp>
          <p:nvSpPr>
            <p:cNvPr id="9" name="object 9"/>
            <p:cNvSpPr/>
            <p:nvPr/>
          </p:nvSpPr>
          <p:spPr>
            <a:xfrm>
              <a:off x="0" y="3113874"/>
              <a:ext cx="518795" cy="126364"/>
            </a:xfrm>
            <a:custGeom>
              <a:avLst/>
              <a:gdLst/>
              <a:ahLst/>
              <a:cxnLst/>
              <a:rect l="l" t="t" r="r" b="b"/>
              <a:pathLst>
                <a:path w="518795" h="126364">
                  <a:moveTo>
                    <a:pt x="51837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518375" y="126123"/>
                  </a:lnTo>
                  <a:lnTo>
                    <a:pt x="518375" y="0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7204" y="3113874"/>
              <a:ext cx="1383030" cy="126364"/>
            </a:xfrm>
            <a:custGeom>
              <a:avLst/>
              <a:gdLst/>
              <a:ahLst/>
              <a:cxnLst/>
              <a:rect l="l" t="t" r="r" b="b"/>
              <a:pathLst>
                <a:path w="1383030" h="126364">
                  <a:moveTo>
                    <a:pt x="1382433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1382433" y="126123"/>
                  </a:lnTo>
                  <a:lnTo>
                    <a:pt x="1382433" y="0"/>
                  </a:lnTo>
                  <a:close/>
                </a:path>
              </a:pathLst>
            </a:custGeom>
            <a:solidFill>
              <a:srgbClr val="0000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58467" y="3113874"/>
              <a:ext cx="3801745" cy="126364"/>
            </a:xfrm>
            <a:custGeom>
              <a:avLst/>
              <a:gdLst/>
              <a:ahLst/>
              <a:cxnLst/>
              <a:rect l="l" t="t" r="r" b="b"/>
              <a:pathLst>
                <a:path w="3801745" h="126364">
                  <a:moveTo>
                    <a:pt x="0" y="126123"/>
                  </a:moveTo>
                  <a:lnTo>
                    <a:pt x="3801529" y="126123"/>
                  </a:lnTo>
                  <a:lnTo>
                    <a:pt x="3801529" y="0"/>
                  </a:lnTo>
                  <a:lnTo>
                    <a:pt x="0" y="0"/>
                  </a:lnTo>
                  <a:lnTo>
                    <a:pt x="0" y="126123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42100" y="3128943"/>
            <a:ext cx="234315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32/35</a:t>
            </a:r>
            <a:endParaRPr sz="6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35" dirty="0"/>
              <a:t>Shaon</a:t>
            </a:r>
            <a:r>
              <a:rPr spc="25" dirty="0"/>
              <a:t> </a:t>
            </a:r>
            <a:r>
              <a:rPr spc="-15" dirty="0"/>
              <a:t>Kumer</a:t>
            </a:r>
            <a:r>
              <a:rPr spc="30" dirty="0"/>
              <a:t> </a:t>
            </a:r>
            <a:r>
              <a:rPr spc="-20" dirty="0"/>
              <a:t>Paul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446183" y="3128943"/>
            <a:ext cx="116586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-1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Underwater</a:t>
            </a:r>
            <a:r>
              <a:rPr sz="600" b="1" spc="3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b="1" spc="-1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Image</a:t>
            </a:r>
            <a:r>
              <a:rPr sz="600" b="1" spc="3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b="1" spc="-2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Enhancement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23655" y="3586"/>
            <a:ext cx="40005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3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References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30530"/>
            <a:chOff x="0" y="0"/>
            <a:chExt cx="5760085" cy="430530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9380"/>
            </a:xfrm>
            <a:custGeom>
              <a:avLst/>
              <a:gdLst/>
              <a:ahLst/>
              <a:cxnLst/>
              <a:rect l="l" t="t" r="r" b="b"/>
              <a:pathLst>
                <a:path w="2880360" h="119380">
                  <a:moveTo>
                    <a:pt x="0" y="119083"/>
                  </a:moveTo>
                  <a:lnTo>
                    <a:pt x="2880004" y="119083"/>
                  </a:lnTo>
                  <a:lnTo>
                    <a:pt x="2880004" y="0"/>
                  </a:lnTo>
                  <a:lnTo>
                    <a:pt x="0" y="0"/>
                  </a:lnTo>
                  <a:lnTo>
                    <a:pt x="0" y="119083"/>
                  </a:lnTo>
                  <a:close/>
                </a:path>
              </a:pathLst>
            </a:custGeom>
            <a:solidFill>
              <a:srgbClr val="0000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083"/>
              <a:ext cx="5760073" cy="31125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4762" y="116507"/>
            <a:ext cx="1026794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65" dirty="0"/>
              <a:t>References</a:t>
            </a:r>
            <a:r>
              <a:rPr spc="-25" dirty="0"/>
              <a:t> </a:t>
            </a:r>
            <a:r>
              <a:rPr spc="-120" dirty="0"/>
              <a:t>III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5844" y="573886"/>
            <a:ext cx="5508625" cy="23126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1460" marR="5080" indent="-239395" algn="just">
              <a:lnSpc>
                <a:spcPts val="950"/>
              </a:lnSpc>
              <a:spcBef>
                <a:spcPts val="135"/>
              </a:spcBef>
              <a:buAutoNum type="arabicPlain" startAt="16"/>
              <a:tabLst>
                <a:tab pos="252095" algn="l"/>
              </a:tabLst>
            </a:pPr>
            <a:r>
              <a:rPr sz="800" spc="-20" dirty="0">
                <a:latin typeface="Microsoft Sans Serif"/>
                <a:cs typeface="Microsoft Sans Serif"/>
              </a:rPr>
              <a:t>Shima </a:t>
            </a:r>
            <a:r>
              <a:rPr sz="800" spc="-40" dirty="0">
                <a:latin typeface="Microsoft Sans Serif"/>
                <a:cs typeface="Microsoft Sans Serif"/>
              </a:rPr>
              <a:t>Ramesh </a:t>
            </a:r>
            <a:r>
              <a:rPr sz="800" spc="5" dirty="0">
                <a:latin typeface="Microsoft Sans Serif"/>
                <a:cs typeface="Microsoft Sans Serif"/>
              </a:rPr>
              <a:t>Maniyath, </a:t>
            </a:r>
            <a:r>
              <a:rPr sz="800" spc="50" dirty="0">
                <a:latin typeface="Microsoft Sans Serif"/>
                <a:cs typeface="Microsoft Sans Serif"/>
              </a:rPr>
              <a:t>K </a:t>
            </a:r>
            <a:r>
              <a:rPr sz="800" spc="-10" dirty="0">
                <a:latin typeface="Microsoft Sans Serif"/>
                <a:cs typeface="Microsoft Sans Serif"/>
              </a:rPr>
              <a:t>Vijayakumar, </a:t>
            </a:r>
            <a:r>
              <a:rPr sz="800" spc="-15" dirty="0">
                <a:latin typeface="Microsoft Sans Serif"/>
                <a:cs typeface="Microsoft Sans Serif"/>
              </a:rPr>
              <a:t>Laxman Singh, </a:t>
            </a:r>
            <a:r>
              <a:rPr sz="800" spc="-10" dirty="0">
                <a:latin typeface="Microsoft Sans Serif"/>
                <a:cs typeface="Microsoft Sans Serif"/>
              </a:rPr>
              <a:t>Sudhir </a:t>
            </a:r>
            <a:r>
              <a:rPr sz="800" dirty="0">
                <a:latin typeface="Microsoft Sans Serif"/>
                <a:cs typeface="Microsoft Sans Serif"/>
              </a:rPr>
              <a:t>Kumar </a:t>
            </a:r>
            <a:r>
              <a:rPr sz="800" spc="-20" dirty="0">
                <a:latin typeface="Microsoft Sans Serif"/>
                <a:cs typeface="Microsoft Sans Serif"/>
              </a:rPr>
              <a:t>Sharma, and </a:t>
            </a:r>
            <a:r>
              <a:rPr sz="800" spc="-15" dirty="0">
                <a:latin typeface="Microsoft Sans Serif"/>
                <a:cs typeface="Microsoft Sans Serif"/>
              </a:rPr>
              <a:t>Tunde </a:t>
            </a:r>
            <a:r>
              <a:rPr sz="800" spc="-5" dirty="0">
                <a:latin typeface="Microsoft Sans Serif"/>
                <a:cs typeface="Microsoft Sans Serif"/>
              </a:rPr>
              <a:t>Olabiyisi. </a:t>
            </a:r>
            <a:r>
              <a:rPr sz="800" spc="-25" dirty="0">
                <a:latin typeface="Microsoft Sans Serif"/>
                <a:cs typeface="Microsoft Sans Serif"/>
              </a:rPr>
              <a:t>Learning-based </a:t>
            </a:r>
            <a:r>
              <a:rPr sz="800" spc="-20" dirty="0">
                <a:latin typeface="Microsoft Sans Serif"/>
                <a:cs typeface="Microsoft Sans Serif"/>
              </a:rPr>
              <a:t> approach</a:t>
            </a:r>
            <a:r>
              <a:rPr sz="800" spc="70" dirty="0">
                <a:latin typeface="Microsoft Sans Serif"/>
                <a:cs typeface="Microsoft Sans Serif"/>
              </a:rPr>
              <a:t> </a:t>
            </a:r>
            <a:r>
              <a:rPr sz="800" spc="30" dirty="0">
                <a:latin typeface="Microsoft Sans Serif"/>
                <a:cs typeface="Microsoft Sans Serif"/>
              </a:rPr>
              <a:t>to</a:t>
            </a:r>
            <a:r>
              <a:rPr sz="800" spc="75" dirty="0">
                <a:latin typeface="Microsoft Sans Serif"/>
                <a:cs typeface="Microsoft Sans Serif"/>
              </a:rPr>
              <a:t> </a:t>
            </a:r>
            <a:r>
              <a:rPr sz="800" spc="-10" dirty="0">
                <a:latin typeface="Microsoft Sans Serif"/>
                <a:cs typeface="Microsoft Sans Serif"/>
              </a:rPr>
              <a:t>underwater</a:t>
            </a:r>
            <a:r>
              <a:rPr sz="800" spc="70" dirty="0">
                <a:latin typeface="Microsoft Sans Serif"/>
                <a:cs typeface="Microsoft Sans Serif"/>
              </a:rPr>
              <a:t> </a:t>
            </a:r>
            <a:r>
              <a:rPr sz="800" spc="-25" dirty="0">
                <a:latin typeface="Microsoft Sans Serif"/>
                <a:cs typeface="Microsoft Sans Serif"/>
              </a:rPr>
              <a:t>image</a:t>
            </a:r>
            <a:r>
              <a:rPr sz="800" spc="75" dirty="0">
                <a:latin typeface="Microsoft Sans Serif"/>
                <a:cs typeface="Microsoft Sans Serif"/>
              </a:rPr>
              <a:t> </a:t>
            </a:r>
            <a:r>
              <a:rPr sz="800" spc="-25" dirty="0">
                <a:latin typeface="Microsoft Sans Serif"/>
                <a:cs typeface="Microsoft Sans Serif"/>
              </a:rPr>
              <a:t>dehazing</a:t>
            </a:r>
            <a:r>
              <a:rPr sz="800" spc="70" dirty="0">
                <a:latin typeface="Microsoft Sans Serif"/>
                <a:cs typeface="Microsoft Sans Serif"/>
              </a:rPr>
              <a:t> </a:t>
            </a:r>
            <a:r>
              <a:rPr sz="800" spc="-20" dirty="0">
                <a:latin typeface="Microsoft Sans Serif"/>
                <a:cs typeface="Microsoft Sans Serif"/>
              </a:rPr>
              <a:t>using</a:t>
            </a:r>
            <a:r>
              <a:rPr sz="800" spc="75" dirty="0">
                <a:latin typeface="Microsoft Sans Serif"/>
                <a:cs typeface="Microsoft Sans Serif"/>
              </a:rPr>
              <a:t> </a:t>
            </a:r>
            <a:r>
              <a:rPr sz="800" spc="-20" dirty="0">
                <a:latin typeface="Microsoft Sans Serif"/>
                <a:cs typeface="Microsoft Sans Serif"/>
              </a:rPr>
              <a:t>cyclegan.</a:t>
            </a:r>
            <a:r>
              <a:rPr sz="800" spc="160" dirty="0">
                <a:latin typeface="Microsoft Sans Serif"/>
                <a:cs typeface="Microsoft Sans Serif"/>
              </a:rPr>
              <a:t> </a:t>
            </a:r>
            <a:r>
              <a:rPr sz="800" i="1" spc="-5" dirty="0">
                <a:latin typeface="Arial"/>
                <a:cs typeface="Arial"/>
              </a:rPr>
              <a:t>Arabian</a:t>
            </a:r>
            <a:r>
              <a:rPr sz="800" i="1" spc="60" dirty="0">
                <a:latin typeface="Arial"/>
                <a:cs typeface="Arial"/>
              </a:rPr>
              <a:t> </a:t>
            </a:r>
            <a:r>
              <a:rPr sz="800" i="1" spc="-5" dirty="0">
                <a:latin typeface="Arial"/>
                <a:cs typeface="Arial"/>
              </a:rPr>
              <a:t>Journal</a:t>
            </a:r>
            <a:r>
              <a:rPr sz="800" i="1" spc="65" dirty="0">
                <a:latin typeface="Arial"/>
                <a:cs typeface="Arial"/>
              </a:rPr>
              <a:t> </a:t>
            </a:r>
            <a:r>
              <a:rPr sz="800" i="1" spc="5" dirty="0">
                <a:latin typeface="Arial"/>
                <a:cs typeface="Arial"/>
              </a:rPr>
              <a:t>of</a:t>
            </a:r>
            <a:r>
              <a:rPr sz="800" i="1" spc="60" dirty="0">
                <a:latin typeface="Arial"/>
                <a:cs typeface="Arial"/>
              </a:rPr>
              <a:t> </a:t>
            </a:r>
            <a:r>
              <a:rPr sz="800" i="1" spc="-40" dirty="0">
                <a:latin typeface="Arial"/>
                <a:cs typeface="Arial"/>
              </a:rPr>
              <a:t>Geosciences</a:t>
            </a:r>
            <a:r>
              <a:rPr sz="800" spc="-40" dirty="0">
                <a:latin typeface="Microsoft Sans Serif"/>
                <a:cs typeface="Microsoft Sans Serif"/>
              </a:rPr>
              <a:t>,</a:t>
            </a:r>
            <a:r>
              <a:rPr sz="800" spc="70" dirty="0">
                <a:latin typeface="Microsoft Sans Serif"/>
                <a:cs typeface="Microsoft Sans Serif"/>
              </a:rPr>
              <a:t> </a:t>
            </a:r>
            <a:r>
              <a:rPr sz="800" spc="-5" dirty="0">
                <a:latin typeface="Microsoft Sans Serif"/>
                <a:cs typeface="Microsoft Sans Serif"/>
              </a:rPr>
              <a:t>14(18):1908,</a:t>
            </a:r>
            <a:r>
              <a:rPr sz="800" spc="65" dirty="0">
                <a:latin typeface="Microsoft Sans Serif"/>
                <a:cs typeface="Microsoft Sans Serif"/>
              </a:rPr>
              <a:t> </a:t>
            </a:r>
            <a:r>
              <a:rPr sz="800" spc="-15" dirty="0">
                <a:latin typeface="Microsoft Sans Serif"/>
                <a:cs typeface="Microsoft Sans Serif"/>
              </a:rPr>
              <a:t>2021.</a:t>
            </a:r>
            <a:endParaRPr sz="800">
              <a:latin typeface="Microsoft Sans Serif"/>
              <a:cs typeface="Microsoft Sans Serif"/>
            </a:endParaRPr>
          </a:p>
          <a:p>
            <a:pPr marL="251460" marR="5080" indent="-239395" algn="just">
              <a:lnSpc>
                <a:spcPts val="950"/>
              </a:lnSpc>
              <a:spcBef>
                <a:spcPts val="310"/>
              </a:spcBef>
              <a:buAutoNum type="arabicPlain" startAt="16"/>
              <a:tabLst>
                <a:tab pos="252095" algn="l"/>
              </a:tabLst>
            </a:pPr>
            <a:r>
              <a:rPr sz="800" spc="-60" dirty="0">
                <a:latin typeface="Microsoft Sans Serif"/>
                <a:cs typeface="Microsoft Sans Serif"/>
              </a:rPr>
              <a:t>G </a:t>
            </a:r>
            <a:r>
              <a:rPr sz="800" spc="-10" dirty="0">
                <a:latin typeface="Microsoft Sans Serif"/>
                <a:cs typeface="Microsoft Sans Serif"/>
              </a:rPr>
              <a:t>Ramkumar, </a:t>
            </a:r>
            <a:r>
              <a:rPr sz="800" spc="70" dirty="0">
                <a:latin typeface="Microsoft Sans Serif"/>
                <a:cs typeface="Microsoft Sans Serif"/>
              </a:rPr>
              <a:t>M </a:t>
            </a:r>
            <a:r>
              <a:rPr sz="800" spc="-10" dirty="0">
                <a:latin typeface="Microsoft Sans Serif"/>
                <a:cs typeface="Microsoft Sans Serif"/>
              </a:rPr>
              <a:t>Ayyadurai, </a:t>
            </a:r>
            <a:r>
              <a:rPr sz="800" spc="-40" dirty="0">
                <a:latin typeface="Microsoft Sans Serif"/>
                <a:cs typeface="Microsoft Sans Serif"/>
              </a:rPr>
              <a:t>C </a:t>
            </a:r>
            <a:r>
              <a:rPr sz="800" spc="-5" dirty="0">
                <a:latin typeface="Microsoft Sans Serif"/>
                <a:cs typeface="Microsoft Sans Serif"/>
              </a:rPr>
              <a:t>Senthilkumar, </a:t>
            </a:r>
            <a:r>
              <a:rPr sz="800" spc="5" dirty="0">
                <a:latin typeface="Microsoft Sans Serif"/>
                <a:cs typeface="Microsoft Sans Serif"/>
              </a:rPr>
              <a:t>et </a:t>
            </a:r>
            <a:r>
              <a:rPr sz="800" spc="-5" dirty="0">
                <a:latin typeface="Microsoft Sans Serif"/>
                <a:cs typeface="Microsoft Sans Serif"/>
              </a:rPr>
              <a:t>al.</a:t>
            </a:r>
            <a:r>
              <a:rPr sz="800" dirty="0">
                <a:latin typeface="Microsoft Sans Serif"/>
                <a:cs typeface="Microsoft Sans Serif"/>
              </a:rPr>
              <a:t> </a:t>
            </a:r>
            <a:r>
              <a:rPr sz="800" spc="10" dirty="0">
                <a:latin typeface="Microsoft Sans Serif"/>
                <a:cs typeface="Microsoft Sans Serif"/>
              </a:rPr>
              <a:t>An </a:t>
            </a:r>
            <a:r>
              <a:rPr sz="800" spc="-10" dirty="0">
                <a:latin typeface="Microsoft Sans Serif"/>
                <a:cs typeface="Microsoft Sans Serif"/>
              </a:rPr>
              <a:t>effectual underwater </a:t>
            </a:r>
            <a:r>
              <a:rPr sz="800" spc="-25" dirty="0">
                <a:latin typeface="Microsoft Sans Serif"/>
                <a:cs typeface="Microsoft Sans Serif"/>
              </a:rPr>
              <a:t>image </a:t>
            </a:r>
            <a:r>
              <a:rPr sz="800" spc="-20" dirty="0">
                <a:latin typeface="Microsoft Sans Serif"/>
                <a:cs typeface="Microsoft Sans Serif"/>
              </a:rPr>
              <a:t>enhancement using </a:t>
            </a:r>
            <a:r>
              <a:rPr sz="800" spc="-40" dirty="0">
                <a:latin typeface="Microsoft Sans Serif"/>
                <a:cs typeface="Microsoft Sans Serif"/>
              </a:rPr>
              <a:t>deep </a:t>
            </a:r>
            <a:r>
              <a:rPr sz="800" spc="-15" dirty="0">
                <a:latin typeface="Microsoft Sans Serif"/>
                <a:cs typeface="Microsoft Sans Serif"/>
              </a:rPr>
              <a:t>learning </a:t>
            </a:r>
            <a:r>
              <a:rPr sz="800" spc="-10" dirty="0">
                <a:latin typeface="Microsoft Sans Serif"/>
                <a:cs typeface="Microsoft Sans Serif"/>
              </a:rPr>
              <a:t> </a:t>
            </a:r>
            <a:r>
              <a:rPr sz="800" dirty="0">
                <a:latin typeface="Microsoft Sans Serif"/>
                <a:cs typeface="Microsoft Sans Serif"/>
              </a:rPr>
              <a:t>algorithm.</a:t>
            </a:r>
            <a:r>
              <a:rPr sz="800" spc="5" dirty="0">
                <a:latin typeface="Microsoft Sans Serif"/>
                <a:cs typeface="Microsoft Sans Serif"/>
              </a:rPr>
              <a:t> </a:t>
            </a:r>
            <a:r>
              <a:rPr sz="800" dirty="0">
                <a:latin typeface="Microsoft Sans Serif"/>
                <a:cs typeface="Microsoft Sans Serif"/>
              </a:rPr>
              <a:t>In </a:t>
            </a:r>
            <a:r>
              <a:rPr sz="800" i="1" spc="-25" dirty="0">
                <a:latin typeface="Arial"/>
                <a:cs typeface="Arial"/>
              </a:rPr>
              <a:t>2021</a:t>
            </a:r>
            <a:r>
              <a:rPr sz="800" i="1" spc="-20" dirty="0">
                <a:latin typeface="Arial"/>
                <a:cs typeface="Arial"/>
              </a:rPr>
              <a:t> </a:t>
            </a:r>
            <a:r>
              <a:rPr sz="800" i="1" spc="15" dirty="0">
                <a:latin typeface="Arial"/>
                <a:cs typeface="Arial"/>
              </a:rPr>
              <a:t>5th </a:t>
            </a:r>
            <a:r>
              <a:rPr sz="800" i="1" dirty="0">
                <a:latin typeface="Arial"/>
                <a:cs typeface="Arial"/>
              </a:rPr>
              <a:t>International </a:t>
            </a:r>
            <a:r>
              <a:rPr sz="800" i="1" spc="-30" dirty="0">
                <a:latin typeface="Arial"/>
                <a:cs typeface="Arial"/>
              </a:rPr>
              <a:t>Conference</a:t>
            </a:r>
            <a:r>
              <a:rPr sz="800" i="1" spc="-25" dirty="0">
                <a:latin typeface="Arial"/>
                <a:cs typeface="Arial"/>
              </a:rPr>
              <a:t> </a:t>
            </a:r>
            <a:r>
              <a:rPr sz="800" i="1" spc="-15" dirty="0">
                <a:latin typeface="Arial"/>
                <a:cs typeface="Arial"/>
              </a:rPr>
              <a:t>on </a:t>
            </a:r>
            <a:r>
              <a:rPr sz="800" i="1" spc="5" dirty="0">
                <a:latin typeface="Arial"/>
                <a:cs typeface="Arial"/>
              </a:rPr>
              <a:t>Intelligent </a:t>
            </a:r>
            <a:r>
              <a:rPr sz="800" i="1" spc="-5" dirty="0">
                <a:latin typeface="Arial"/>
                <a:cs typeface="Arial"/>
              </a:rPr>
              <a:t>Computing </a:t>
            </a:r>
            <a:r>
              <a:rPr sz="800" i="1" spc="-20" dirty="0">
                <a:latin typeface="Arial"/>
                <a:cs typeface="Arial"/>
              </a:rPr>
              <a:t>and</a:t>
            </a:r>
            <a:r>
              <a:rPr sz="800" i="1" spc="-15" dirty="0">
                <a:latin typeface="Arial"/>
                <a:cs typeface="Arial"/>
              </a:rPr>
              <a:t> </a:t>
            </a:r>
            <a:r>
              <a:rPr sz="800" i="1" dirty="0">
                <a:latin typeface="Arial"/>
                <a:cs typeface="Arial"/>
              </a:rPr>
              <a:t>Control </a:t>
            </a:r>
            <a:r>
              <a:rPr sz="800" i="1" spc="-30" dirty="0">
                <a:latin typeface="Arial"/>
                <a:cs typeface="Arial"/>
              </a:rPr>
              <a:t>Systems</a:t>
            </a:r>
            <a:r>
              <a:rPr sz="800" i="1" spc="-25" dirty="0">
                <a:latin typeface="Arial"/>
                <a:cs typeface="Arial"/>
              </a:rPr>
              <a:t> </a:t>
            </a:r>
            <a:r>
              <a:rPr sz="800" i="1" dirty="0">
                <a:latin typeface="Arial"/>
                <a:cs typeface="Arial"/>
              </a:rPr>
              <a:t>(ICICCS)</a:t>
            </a:r>
            <a:r>
              <a:rPr sz="800" dirty="0">
                <a:latin typeface="Microsoft Sans Serif"/>
                <a:cs typeface="Microsoft Sans Serif"/>
              </a:rPr>
              <a:t>, </a:t>
            </a:r>
            <a:r>
              <a:rPr sz="800" spc="-45" dirty="0">
                <a:latin typeface="Microsoft Sans Serif"/>
                <a:cs typeface="Microsoft Sans Serif"/>
              </a:rPr>
              <a:t>pages </a:t>
            </a:r>
            <a:r>
              <a:rPr sz="800" spc="-40" dirty="0">
                <a:latin typeface="Microsoft Sans Serif"/>
                <a:cs typeface="Microsoft Sans Serif"/>
              </a:rPr>
              <a:t> </a:t>
            </a:r>
            <a:r>
              <a:rPr sz="800" dirty="0">
                <a:latin typeface="Microsoft Sans Serif"/>
                <a:cs typeface="Microsoft Sans Serif"/>
              </a:rPr>
              <a:t>1507–1511.</a:t>
            </a:r>
            <a:r>
              <a:rPr sz="800" spc="60" dirty="0">
                <a:latin typeface="Microsoft Sans Serif"/>
                <a:cs typeface="Microsoft Sans Serif"/>
              </a:rPr>
              <a:t> </a:t>
            </a:r>
            <a:r>
              <a:rPr sz="800" spc="-15" dirty="0">
                <a:latin typeface="Microsoft Sans Serif"/>
                <a:cs typeface="Microsoft Sans Serif"/>
              </a:rPr>
              <a:t>IEEE,</a:t>
            </a:r>
            <a:r>
              <a:rPr sz="800" spc="65" dirty="0">
                <a:latin typeface="Microsoft Sans Serif"/>
                <a:cs typeface="Microsoft Sans Serif"/>
              </a:rPr>
              <a:t> </a:t>
            </a:r>
            <a:r>
              <a:rPr sz="800" spc="-15" dirty="0">
                <a:latin typeface="Microsoft Sans Serif"/>
                <a:cs typeface="Microsoft Sans Serif"/>
              </a:rPr>
              <a:t>2021.</a:t>
            </a:r>
            <a:endParaRPr sz="800">
              <a:latin typeface="Microsoft Sans Serif"/>
              <a:cs typeface="Microsoft Sans Serif"/>
            </a:endParaRPr>
          </a:p>
          <a:p>
            <a:pPr marL="251460" marR="5715" indent="-239395" algn="just">
              <a:lnSpc>
                <a:spcPts val="950"/>
              </a:lnSpc>
              <a:spcBef>
                <a:spcPts val="310"/>
              </a:spcBef>
              <a:buAutoNum type="arabicPlain" startAt="16"/>
              <a:tabLst>
                <a:tab pos="252095" algn="l"/>
              </a:tabLst>
            </a:pPr>
            <a:r>
              <a:rPr sz="800" spc="-5" dirty="0">
                <a:latin typeface="Microsoft Sans Serif"/>
                <a:cs typeface="Microsoft Sans Serif"/>
              </a:rPr>
              <a:t>Smitha </a:t>
            </a:r>
            <a:r>
              <a:rPr sz="800" spc="-25" dirty="0">
                <a:latin typeface="Microsoft Sans Serif"/>
                <a:cs typeface="Microsoft Sans Serif"/>
              </a:rPr>
              <a:t>Raveendran,</a:t>
            </a:r>
            <a:r>
              <a:rPr sz="800" spc="-20" dirty="0">
                <a:latin typeface="Microsoft Sans Serif"/>
                <a:cs typeface="Microsoft Sans Serif"/>
              </a:rPr>
              <a:t> Mukesh </a:t>
            </a:r>
            <a:r>
              <a:rPr sz="800" spc="30" dirty="0">
                <a:latin typeface="Microsoft Sans Serif"/>
                <a:cs typeface="Microsoft Sans Serif"/>
              </a:rPr>
              <a:t>D </a:t>
            </a:r>
            <a:r>
              <a:rPr sz="800" spc="10" dirty="0">
                <a:latin typeface="Microsoft Sans Serif"/>
                <a:cs typeface="Microsoft Sans Serif"/>
              </a:rPr>
              <a:t>Patil, </a:t>
            </a:r>
            <a:r>
              <a:rPr sz="800" spc="-20" dirty="0">
                <a:latin typeface="Microsoft Sans Serif"/>
                <a:cs typeface="Microsoft Sans Serif"/>
              </a:rPr>
              <a:t>and </a:t>
            </a:r>
            <a:r>
              <a:rPr sz="800" spc="-25" dirty="0">
                <a:latin typeface="Microsoft Sans Serif"/>
                <a:cs typeface="Microsoft Sans Serif"/>
              </a:rPr>
              <a:t>Gajanan </a:t>
            </a:r>
            <a:r>
              <a:rPr sz="800" spc="50" dirty="0">
                <a:latin typeface="Microsoft Sans Serif"/>
                <a:cs typeface="Microsoft Sans Serif"/>
              </a:rPr>
              <a:t>K </a:t>
            </a:r>
            <a:r>
              <a:rPr sz="800" dirty="0">
                <a:latin typeface="Microsoft Sans Serif"/>
                <a:cs typeface="Microsoft Sans Serif"/>
              </a:rPr>
              <a:t>Birajdar.</a:t>
            </a:r>
            <a:r>
              <a:rPr sz="800" spc="5" dirty="0">
                <a:latin typeface="Microsoft Sans Serif"/>
                <a:cs typeface="Microsoft Sans Serif"/>
              </a:rPr>
              <a:t> </a:t>
            </a:r>
            <a:r>
              <a:rPr sz="800" spc="-10" dirty="0">
                <a:latin typeface="Microsoft Sans Serif"/>
                <a:cs typeface="Microsoft Sans Serif"/>
              </a:rPr>
              <a:t>Underwater </a:t>
            </a:r>
            <a:r>
              <a:rPr sz="800" spc="-25" dirty="0">
                <a:latin typeface="Microsoft Sans Serif"/>
                <a:cs typeface="Microsoft Sans Serif"/>
              </a:rPr>
              <a:t>image</a:t>
            </a:r>
            <a:r>
              <a:rPr sz="800" spc="-20" dirty="0">
                <a:latin typeface="Microsoft Sans Serif"/>
                <a:cs typeface="Microsoft Sans Serif"/>
              </a:rPr>
              <a:t> enhancement:</a:t>
            </a:r>
            <a:r>
              <a:rPr sz="800" spc="170" dirty="0">
                <a:latin typeface="Microsoft Sans Serif"/>
                <a:cs typeface="Microsoft Sans Serif"/>
              </a:rPr>
              <a:t> </a:t>
            </a:r>
            <a:r>
              <a:rPr sz="800" spc="-40" dirty="0">
                <a:latin typeface="Microsoft Sans Serif"/>
                <a:cs typeface="Microsoft Sans Serif"/>
              </a:rPr>
              <a:t>a</a:t>
            </a:r>
            <a:r>
              <a:rPr sz="800" spc="135" dirty="0">
                <a:latin typeface="Microsoft Sans Serif"/>
                <a:cs typeface="Microsoft Sans Serif"/>
              </a:rPr>
              <a:t> </a:t>
            </a:r>
            <a:r>
              <a:rPr sz="800" spc="-30" dirty="0">
                <a:latin typeface="Microsoft Sans Serif"/>
                <a:cs typeface="Microsoft Sans Serif"/>
              </a:rPr>
              <a:t>comprehensive </a:t>
            </a:r>
            <a:r>
              <a:rPr sz="800" spc="-25" dirty="0">
                <a:latin typeface="Microsoft Sans Serif"/>
                <a:cs typeface="Microsoft Sans Serif"/>
              </a:rPr>
              <a:t> </a:t>
            </a:r>
            <a:r>
              <a:rPr sz="800" spc="-15" dirty="0">
                <a:latin typeface="Microsoft Sans Serif"/>
                <a:cs typeface="Microsoft Sans Serif"/>
              </a:rPr>
              <a:t>review,</a:t>
            </a:r>
            <a:r>
              <a:rPr sz="800" spc="75" dirty="0">
                <a:latin typeface="Microsoft Sans Serif"/>
                <a:cs typeface="Microsoft Sans Serif"/>
              </a:rPr>
              <a:t> </a:t>
            </a:r>
            <a:r>
              <a:rPr sz="800" spc="-15" dirty="0">
                <a:latin typeface="Microsoft Sans Serif"/>
                <a:cs typeface="Microsoft Sans Serif"/>
              </a:rPr>
              <a:t>recent</a:t>
            </a:r>
            <a:r>
              <a:rPr sz="800" spc="80" dirty="0">
                <a:latin typeface="Microsoft Sans Serif"/>
                <a:cs typeface="Microsoft Sans Serif"/>
              </a:rPr>
              <a:t> </a:t>
            </a:r>
            <a:r>
              <a:rPr sz="800" spc="-10" dirty="0">
                <a:latin typeface="Microsoft Sans Serif"/>
                <a:cs typeface="Microsoft Sans Serif"/>
              </a:rPr>
              <a:t>trends,</a:t>
            </a:r>
            <a:r>
              <a:rPr sz="800" spc="75" dirty="0">
                <a:latin typeface="Microsoft Sans Serif"/>
                <a:cs typeface="Microsoft Sans Serif"/>
              </a:rPr>
              <a:t> </a:t>
            </a:r>
            <a:r>
              <a:rPr sz="800" spc="-30" dirty="0">
                <a:latin typeface="Microsoft Sans Serif"/>
                <a:cs typeface="Microsoft Sans Serif"/>
              </a:rPr>
              <a:t>challenges</a:t>
            </a:r>
            <a:r>
              <a:rPr sz="800" spc="70" dirty="0">
                <a:latin typeface="Microsoft Sans Serif"/>
                <a:cs typeface="Microsoft Sans Serif"/>
              </a:rPr>
              <a:t> </a:t>
            </a:r>
            <a:r>
              <a:rPr sz="800" spc="-20" dirty="0">
                <a:latin typeface="Microsoft Sans Serif"/>
                <a:cs typeface="Microsoft Sans Serif"/>
              </a:rPr>
              <a:t>and</a:t>
            </a:r>
            <a:r>
              <a:rPr sz="800" spc="80" dirty="0">
                <a:latin typeface="Microsoft Sans Serif"/>
                <a:cs typeface="Microsoft Sans Serif"/>
              </a:rPr>
              <a:t> </a:t>
            </a:r>
            <a:r>
              <a:rPr sz="800" spc="-10" dirty="0">
                <a:latin typeface="Microsoft Sans Serif"/>
                <a:cs typeface="Microsoft Sans Serif"/>
              </a:rPr>
              <a:t>applications.</a:t>
            </a:r>
            <a:r>
              <a:rPr sz="800" spc="165" dirty="0">
                <a:latin typeface="Microsoft Sans Serif"/>
                <a:cs typeface="Microsoft Sans Serif"/>
              </a:rPr>
              <a:t> </a:t>
            </a:r>
            <a:r>
              <a:rPr sz="800" i="1" spc="15" dirty="0">
                <a:latin typeface="Arial"/>
                <a:cs typeface="Arial"/>
              </a:rPr>
              <a:t>Artificial</a:t>
            </a:r>
            <a:r>
              <a:rPr sz="800" i="1" spc="70" dirty="0">
                <a:latin typeface="Arial"/>
                <a:cs typeface="Arial"/>
              </a:rPr>
              <a:t> </a:t>
            </a:r>
            <a:r>
              <a:rPr sz="800" i="1" spc="-10" dirty="0">
                <a:latin typeface="Arial"/>
                <a:cs typeface="Arial"/>
              </a:rPr>
              <a:t>Intelligence</a:t>
            </a:r>
            <a:r>
              <a:rPr sz="800" i="1" spc="65" dirty="0">
                <a:latin typeface="Arial"/>
                <a:cs typeface="Arial"/>
              </a:rPr>
              <a:t> </a:t>
            </a:r>
            <a:r>
              <a:rPr sz="800" i="1" spc="-25" dirty="0">
                <a:latin typeface="Arial"/>
                <a:cs typeface="Arial"/>
              </a:rPr>
              <a:t>Review</a:t>
            </a:r>
            <a:r>
              <a:rPr sz="800" spc="-25" dirty="0">
                <a:latin typeface="Microsoft Sans Serif"/>
                <a:cs typeface="Microsoft Sans Serif"/>
              </a:rPr>
              <a:t>,</a:t>
            </a:r>
            <a:r>
              <a:rPr sz="800" spc="75" dirty="0">
                <a:latin typeface="Microsoft Sans Serif"/>
                <a:cs typeface="Microsoft Sans Serif"/>
              </a:rPr>
              <a:t> </a:t>
            </a:r>
            <a:r>
              <a:rPr sz="800" spc="-5" dirty="0">
                <a:latin typeface="Microsoft Sans Serif"/>
                <a:cs typeface="Microsoft Sans Serif"/>
              </a:rPr>
              <a:t>54:5413–5467,</a:t>
            </a:r>
            <a:r>
              <a:rPr sz="800" spc="70" dirty="0">
                <a:latin typeface="Microsoft Sans Serif"/>
                <a:cs typeface="Microsoft Sans Serif"/>
              </a:rPr>
              <a:t> </a:t>
            </a:r>
            <a:r>
              <a:rPr sz="800" spc="-15" dirty="0">
                <a:latin typeface="Microsoft Sans Serif"/>
                <a:cs typeface="Microsoft Sans Serif"/>
              </a:rPr>
              <a:t>2021.</a:t>
            </a:r>
            <a:endParaRPr sz="800">
              <a:latin typeface="Microsoft Sans Serif"/>
              <a:cs typeface="Microsoft Sans Serif"/>
            </a:endParaRPr>
          </a:p>
          <a:p>
            <a:pPr marL="251460" marR="5080" indent="-239395" algn="just">
              <a:lnSpc>
                <a:spcPts val="950"/>
              </a:lnSpc>
              <a:spcBef>
                <a:spcPts val="310"/>
              </a:spcBef>
              <a:buAutoNum type="arabicPlain" startAt="16"/>
              <a:tabLst>
                <a:tab pos="252095" algn="l"/>
              </a:tabLst>
            </a:pPr>
            <a:r>
              <a:rPr sz="800" spc="-30" dirty="0">
                <a:latin typeface="Microsoft Sans Serif"/>
                <a:cs typeface="Microsoft Sans Serif"/>
              </a:rPr>
              <a:t>Yan </a:t>
            </a:r>
            <a:r>
              <a:rPr sz="800" spc="-10" dirty="0">
                <a:latin typeface="Microsoft Sans Serif"/>
                <a:cs typeface="Microsoft Sans Serif"/>
              </a:rPr>
              <a:t>Wang, </a:t>
            </a:r>
            <a:r>
              <a:rPr sz="800" spc="-15" dirty="0">
                <a:latin typeface="Microsoft Sans Serif"/>
                <a:cs typeface="Microsoft Sans Serif"/>
              </a:rPr>
              <a:t>Wei </a:t>
            </a:r>
            <a:r>
              <a:rPr sz="800" spc="-25" dirty="0">
                <a:latin typeface="Microsoft Sans Serif"/>
                <a:cs typeface="Microsoft Sans Serif"/>
              </a:rPr>
              <a:t>Song, </a:t>
            </a:r>
            <a:r>
              <a:rPr sz="800" spc="-20" dirty="0">
                <a:latin typeface="Microsoft Sans Serif"/>
                <a:cs typeface="Microsoft Sans Serif"/>
              </a:rPr>
              <a:t>Giancarlo </a:t>
            </a:r>
            <a:r>
              <a:rPr sz="800" dirty="0">
                <a:latin typeface="Microsoft Sans Serif"/>
                <a:cs typeface="Microsoft Sans Serif"/>
              </a:rPr>
              <a:t>Fortino, Li-Zhe </a:t>
            </a:r>
            <a:r>
              <a:rPr sz="800" spc="10" dirty="0">
                <a:latin typeface="Microsoft Sans Serif"/>
                <a:cs typeface="Microsoft Sans Serif"/>
              </a:rPr>
              <a:t>Qi, </a:t>
            </a:r>
            <a:r>
              <a:rPr sz="800" spc="-15" dirty="0">
                <a:latin typeface="Microsoft Sans Serif"/>
                <a:cs typeface="Microsoft Sans Serif"/>
              </a:rPr>
              <a:t>Wenqiang </a:t>
            </a:r>
            <a:r>
              <a:rPr sz="800" spc="-10" dirty="0">
                <a:latin typeface="Microsoft Sans Serif"/>
                <a:cs typeface="Microsoft Sans Serif"/>
              </a:rPr>
              <a:t>Zhang, </a:t>
            </a:r>
            <a:r>
              <a:rPr sz="800" spc="-20" dirty="0">
                <a:latin typeface="Microsoft Sans Serif"/>
                <a:cs typeface="Microsoft Sans Serif"/>
              </a:rPr>
              <a:t>and </a:t>
            </a:r>
            <a:r>
              <a:rPr sz="800" spc="10" dirty="0">
                <a:latin typeface="Microsoft Sans Serif"/>
                <a:cs typeface="Microsoft Sans Serif"/>
              </a:rPr>
              <a:t>Antonio </a:t>
            </a:r>
            <a:r>
              <a:rPr sz="800" spc="20" dirty="0">
                <a:latin typeface="Microsoft Sans Serif"/>
                <a:cs typeface="Microsoft Sans Serif"/>
              </a:rPr>
              <a:t>Liotta.  </a:t>
            </a:r>
            <a:r>
              <a:rPr sz="800" spc="10" dirty="0">
                <a:latin typeface="Microsoft Sans Serif"/>
                <a:cs typeface="Microsoft Sans Serif"/>
              </a:rPr>
              <a:t>An </a:t>
            </a:r>
            <a:r>
              <a:rPr sz="800" spc="-20" dirty="0">
                <a:latin typeface="Microsoft Sans Serif"/>
                <a:cs typeface="Microsoft Sans Serif"/>
              </a:rPr>
              <a:t>experimental-based </a:t>
            </a:r>
            <a:r>
              <a:rPr sz="800" spc="-15" dirty="0">
                <a:latin typeface="Microsoft Sans Serif"/>
                <a:cs typeface="Microsoft Sans Serif"/>
              </a:rPr>
              <a:t> </a:t>
            </a:r>
            <a:r>
              <a:rPr sz="800" spc="-20" dirty="0">
                <a:latin typeface="Microsoft Sans Serif"/>
                <a:cs typeface="Microsoft Sans Serif"/>
              </a:rPr>
              <a:t>review </a:t>
            </a:r>
            <a:r>
              <a:rPr sz="800" spc="5" dirty="0">
                <a:latin typeface="Microsoft Sans Serif"/>
                <a:cs typeface="Microsoft Sans Serif"/>
              </a:rPr>
              <a:t>of </a:t>
            </a:r>
            <a:r>
              <a:rPr sz="800" spc="-25" dirty="0">
                <a:latin typeface="Microsoft Sans Serif"/>
                <a:cs typeface="Microsoft Sans Serif"/>
              </a:rPr>
              <a:t>image </a:t>
            </a:r>
            <a:r>
              <a:rPr sz="800" spc="-20" dirty="0">
                <a:latin typeface="Microsoft Sans Serif"/>
                <a:cs typeface="Microsoft Sans Serif"/>
              </a:rPr>
              <a:t>enhancement and </a:t>
            </a:r>
            <a:r>
              <a:rPr sz="800" spc="-25" dirty="0">
                <a:latin typeface="Microsoft Sans Serif"/>
                <a:cs typeface="Microsoft Sans Serif"/>
              </a:rPr>
              <a:t>image </a:t>
            </a:r>
            <a:r>
              <a:rPr sz="800" spc="-5" dirty="0">
                <a:latin typeface="Microsoft Sans Serif"/>
                <a:cs typeface="Microsoft Sans Serif"/>
              </a:rPr>
              <a:t>restoration </a:t>
            </a:r>
            <a:r>
              <a:rPr sz="800" spc="-15" dirty="0">
                <a:latin typeface="Microsoft Sans Serif"/>
                <a:cs typeface="Microsoft Sans Serif"/>
              </a:rPr>
              <a:t>methods </a:t>
            </a:r>
            <a:r>
              <a:rPr sz="800" dirty="0">
                <a:latin typeface="Microsoft Sans Serif"/>
                <a:cs typeface="Microsoft Sans Serif"/>
              </a:rPr>
              <a:t>for </a:t>
            </a:r>
            <a:r>
              <a:rPr sz="800" spc="-10" dirty="0">
                <a:latin typeface="Microsoft Sans Serif"/>
                <a:cs typeface="Microsoft Sans Serif"/>
              </a:rPr>
              <a:t>underwater </a:t>
            </a:r>
            <a:r>
              <a:rPr sz="800" spc="-5" dirty="0">
                <a:latin typeface="Microsoft Sans Serif"/>
                <a:cs typeface="Microsoft Sans Serif"/>
              </a:rPr>
              <a:t>imaging. </a:t>
            </a:r>
            <a:r>
              <a:rPr sz="800" i="1" spc="-20" dirty="0">
                <a:latin typeface="Arial"/>
                <a:cs typeface="Arial"/>
              </a:rPr>
              <a:t>IEEE </a:t>
            </a:r>
            <a:r>
              <a:rPr sz="800" i="1" spc="-45" dirty="0">
                <a:latin typeface="Arial"/>
                <a:cs typeface="Arial"/>
              </a:rPr>
              <a:t>access</a:t>
            </a:r>
            <a:r>
              <a:rPr sz="800" spc="-45" dirty="0">
                <a:latin typeface="Microsoft Sans Serif"/>
                <a:cs typeface="Microsoft Sans Serif"/>
              </a:rPr>
              <a:t>, </a:t>
            </a:r>
            <a:r>
              <a:rPr sz="800" spc="-5" dirty="0">
                <a:latin typeface="Microsoft Sans Serif"/>
                <a:cs typeface="Microsoft Sans Serif"/>
              </a:rPr>
              <a:t>7:140233–140251, </a:t>
            </a:r>
            <a:r>
              <a:rPr sz="800" dirty="0">
                <a:latin typeface="Microsoft Sans Serif"/>
                <a:cs typeface="Microsoft Sans Serif"/>
              </a:rPr>
              <a:t> </a:t>
            </a:r>
            <a:r>
              <a:rPr sz="800" spc="-15" dirty="0">
                <a:latin typeface="Microsoft Sans Serif"/>
                <a:cs typeface="Microsoft Sans Serif"/>
              </a:rPr>
              <a:t>2019.</a:t>
            </a:r>
            <a:endParaRPr sz="800">
              <a:latin typeface="Microsoft Sans Serif"/>
              <a:cs typeface="Microsoft Sans Serif"/>
            </a:endParaRPr>
          </a:p>
          <a:p>
            <a:pPr marL="251460" indent="-239395" algn="just">
              <a:lnSpc>
                <a:spcPts val="955"/>
              </a:lnSpc>
              <a:spcBef>
                <a:spcPts val="270"/>
              </a:spcBef>
              <a:buAutoNum type="arabicPlain" startAt="16"/>
              <a:tabLst>
                <a:tab pos="252095" algn="l"/>
              </a:tabLst>
            </a:pPr>
            <a:r>
              <a:rPr sz="800" spc="-30" dirty="0">
                <a:latin typeface="Microsoft Sans Serif"/>
                <a:cs typeface="Microsoft Sans Serif"/>
              </a:rPr>
              <a:t>Yang</a:t>
            </a:r>
            <a:r>
              <a:rPr sz="800" spc="90" dirty="0">
                <a:latin typeface="Microsoft Sans Serif"/>
                <a:cs typeface="Microsoft Sans Serif"/>
              </a:rPr>
              <a:t> </a:t>
            </a:r>
            <a:r>
              <a:rPr sz="800" spc="-10" dirty="0">
                <a:latin typeface="Microsoft Sans Serif"/>
                <a:cs typeface="Microsoft Sans Serif"/>
              </a:rPr>
              <a:t>Wang,</a:t>
            </a:r>
            <a:r>
              <a:rPr sz="800" spc="95" dirty="0">
                <a:latin typeface="Microsoft Sans Serif"/>
                <a:cs typeface="Microsoft Sans Serif"/>
              </a:rPr>
              <a:t> </a:t>
            </a:r>
            <a:r>
              <a:rPr sz="800" spc="-5" dirty="0">
                <a:latin typeface="Microsoft Sans Serif"/>
                <a:cs typeface="Microsoft Sans Serif"/>
              </a:rPr>
              <a:t>Jing</a:t>
            </a:r>
            <a:r>
              <a:rPr sz="800" spc="90" dirty="0">
                <a:latin typeface="Microsoft Sans Serif"/>
                <a:cs typeface="Microsoft Sans Serif"/>
              </a:rPr>
              <a:t> </a:t>
            </a:r>
            <a:r>
              <a:rPr sz="800" spc="-10" dirty="0">
                <a:latin typeface="Microsoft Sans Serif"/>
                <a:cs typeface="Microsoft Sans Serif"/>
              </a:rPr>
              <a:t>Zhang,</a:t>
            </a:r>
            <a:r>
              <a:rPr sz="800" spc="95" dirty="0">
                <a:latin typeface="Microsoft Sans Serif"/>
                <a:cs typeface="Microsoft Sans Serif"/>
              </a:rPr>
              <a:t> </a:t>
            </a:r>
            <a:r>
              <a:rPr sz="800" spc="-30" dirty="0">
                <a:latin typeface="Microsoft Sans Serif"/>
                <a:cs typeface="Microsoft Sans Serif"/>
              </a:rPr>
              <a:t>Yang</a:t>
            </a:r>
            <a:r>
              <a:rPr sz="800" spc="90" dirty="0">
                <a:latin typeface="Microsoft Sans Serif"/>
                <a:cs typeface="Microsoft Sans Serif"/>
              </a:rPr>
              <a:t> </a:t>
            </a:r>
            <a:r>
              <a:rPr sz="800" spc="-25" dirty="0">
                <a:latin typeface="Microsoft Sans Serif"/>
                <a:cs typeface="Microsoft Sans Serif"/>
              </a:rPr>
              <a:t>Cao,</a:t>
            </a:r>
            <a:r>
              <a:rPr sz="800" spc="95" dirty="0">
                <a:latin typeface="Microsoft Sans Serif"/>
                <a:cs typeface="Microsoft Sans Serif"/>
              </a:rPr>
              <a:t> </a:t>
            </a:r>
            <a:r>
              <a:rPr sz="800" spc="-20" dirty="0">
                <a:latin typeface="Microsoft Sans Serif"/>
                <a:cs typeface="Microsoft Sans Serif"/>
              </a:rPr>
              <a:t>and</a:t>
            </a:r>
            <a:r>
              <a:rPr sz="800" spc="90" dirty="0">
                <a:latin typeface="Microsoft Sans Serif"/>
                <a:cs typeface="Microsoft Sans Serif"/>
              </a:rPr>
              <a:t> </a:t>
            </a:r>
            <a:r>
              <a:rPr sz="800" spc="-10" dirty="0">
                <a:latin typeface="Microsoft Sans Serif"/>
                <a:cs typeface="Microsoft Sans Serif"/>
              </a:rPr>
              <a:t>Zengfu</a:t>
            </a:r>
            <a:r>
              <a:rPr sz="800" spc="90" dirty="0">
                <a:latin typeface="Microsoft Sans Serif"/>
                <a:cs typeface="Microsoft Sans Serif"/>
              </a:rPr>
              <a:t> </a:t>
            </a:r>
            <a:r>
              <a:rPr sz="800" spc="-10" dirty="0">
                <a:latin typeface="Microsoft Sans Serif"/>
                <a:cs typeface="Microsoft Sans Serif"/>
              </a:rPr>
              <a:t>Wang.</a:t>
            </a:r>
            <a:r>
              <a:rPr sz="800" spc="220" dirty="0">
                <a:latin typeface="Microsoft Sans Serif"/>
                <a:cs typeface="Microsoft Sans Serif"/>
              </a:rPr>
              <a:t> </a:t>
            </a:r>
            <a:r>
              <a:rPr sz="800" spc="30" dirty="0">
                <a:latin typeface="Microsoft Sans Serif"/>
                <a:cs typeface="Microsoft Sans Serif"/>
              </a:rPr>
              <a:t>A</a:t>
            </a:r>
            <a:r>
              <a:rPr sz="800" spc="90" dirty="0">
                <a:latin typeface="Microsoft Sans Serif"/>
                <a:cs typeface="Microsoft Sans Serif"/>
              </a:rPr>
              <a:t> </a:t>
            </a:r>
            <a:r>
              <a:rPr sz="800" spc="-40" dirty="0">
                <a:latin typeface="Microsoft Sans Serif"/>
                <a:cs typeface="Microsoft Sans Serif"/>
              </a:rPr>
              <a:t>deep</a:t>
            </a:r>
            <a:r>
              <a:rPr sz="800" spc="90" dirty="0">
                <a:latin typeface="Microsoft Sans Serif"/>
                <a:cs typeface="Microsoft Sans Serif"/>
              </a:rPr>
              <a:t> </a:t>
            </a:r>
            <a:r>
              <a:rPr sz="800" spc="-15" dirty="0">
                <a:latin typeface="Microsoft Sans Serif"/>
                <a:cs typeface="Microsoft Sans Serif"/>
              </a:rPr>
              <a:t>cnn</a:t>
            </a:r>
            <a:r>
              <a:rPr sz="800" spc="90" dirty="0">
                <a:latin typeface="Microsoft Sans Serif"/>
                <a:cs typeface="Microsoft Sans Serif"/>
              </a:rPr>
              <a:t> </a:t>
            </a:r>
            <a:r>
              <a:rPr sz="800" dirty="0">
                <a:latin typeface="Microsoft Sans Serif"/>
                <a:cs typeface="Microsoft Sans Serif"/>
              </a:rPr>
              <a:t>method</a:t>
            </a:r>
            <a:r>
              <a:rPr sz="800" spc="90" dirty="0">
                <a:latin typeface="Microsoft Sans Serif"/>
                <a:cs typeface="Microsoft Sans Serif"/>
              </a:rPr>
              <a:t> </a:t>
            </a:r>
            <a:r>
              <a:rPr sz="800" dirty="0">
                <a:latin typeface="Microsoft Sans Serif"/>
                <a:cs typeface="Microsoft Sans Serif"/>
              </a:rPr>
              <a:t>for</a:t>
            </a:r>
            <a:r>
              <a:rPr sz="800" spc="90" dirty="0">
                <a:latin typeface="Microsoft Sans Serif"/>
                <a:cs typeface="Microsoft Sans Serif"/>
              </a:rPr>
              <a:t> </a:t>
            </a:r>
            <a:r>
              <a:rPr sz="800" spc="-10" dirty="0">
                <a:latin typeface="Microsoft Sans Serif"/>
                <a:cs typeface="Microsoft Sans Serif"/>
              </a:rPr>
              <a:t>underwater</a:t>
            </a:r>
            <a:r>
              <a:rPr sz="800" spc="90" dirty="0">
                <a:latin typeface="Microsoft Sans Serif"/>
                <a:cs typeface="Microsoft Sans Serif"/>
              </a:rPr>
              <a:t> </a:t>
            </a:r>
            <a:r>
              <a:rPr sz="800" spc="-25" dirty="0">
                <a:latin typeface="Microsoft Sans Serif"/>
                <a:cs typeface="Microsoft Sans Serif"/>
              </a:rPr>
              <a:t>image</a:t>
            </a:r>
            <a:r>
              <a:rPr sz="800" spc="90" dirty="0">
                <a:latin typeface="Microsoft Sans Serif"/>
                <a:cs typeface="Microsoft Sans Serif"/>
              </a:rPr>
              <a:t> </a:t>
            </a:r>
            <a:r>
              <a:rPr sz="800" spc="-20" dirty="0">
                <a:latin typeface="Microsoft Sans Serif"/>
                <a:cs typeface="Microsoft Sans Serif"/>
              </a:rPr>
              <a:t>enhancement.</a:t>
            </a:r>
            <a:r>
              <a:rPr sz="800" spc="220" dirty="0">
                <a:latin typeface="Microsoft Sans Serif"/>
                <a:cs typeface="Microsoft Sans Serif"/>
              </a:rPr>
              <a:t> </a:t>
            </a:r>
            <a:r>
              <a:rPr sz="800" dirty="0">
                <a:latin typeface="Microsoft Sans Serif"/>
                <a:cs typeface="Microsoft Sans Serif"/>
              </a:rPr>
              <a:t>In</a:t>
            </a:r>
            <a:endParaRPr sz="800">
              <a:latin typeface="Microsoft Sans Serif"/>
              <a:cs typeface="Microsoft Sans Serif"/>
            </a:endParaRPr>
          </a:p>
          <a:p>
            <a:pPr marL="251460">
              <a:lnSpc>
                <a:spcPts val="955"/>
              </a:lnSpc>
            </a:pPr>
            <a:r>
              <a:rPr sz="800" i="1" spc="-25" dirty="0">
                <a:latin typeface="Arial"/>
                <a:cs typeface="Arial"/>
              </a:rPr>
              <a:t>2017</a:t>
            </a:r>
            <a:r>
              <a:rPr sz="800" i="1" spc="65" dirty="0">
                <a:latin typeface="Arial"/>
                <a:cs typeface="Arial"/>
              </a:rPr>
              <a:t> </a:t>
            </a:r>
            <a:r>
              <a:rPr sz="800" i="1" spc="-20" dirty="0">
                <a:latin typeface="Arial"/>
                <a:cs typeface="Arial"/>
              </a:rPr>
              <a:t>IEEE</a:t>
            </a:r>
            <a:r>
              <a:rPr sz="800" i="1" spc="70" dirty="0">
                <a:latin typeface="Arial"/>
                <a:cs typeface="Arial"/>
              </a:rPr>
              <a:t> </a:t>
            </a:r>
            <a:r>
              <a:rPr sz="800" i="1" spc="5" dirty="0">
                <a:latin typeface="Arial"/>
                <a:cs typeface="Arial"/>
              </a:rPr>
              <a:t>international</a:t>
            </a:r>
            <a:r>
              <a:rPr sz="800" i="1" spc="70" dirty="0">
                <a:latin typeface="Arial"/>
                <a:cs typeface="Arial"/>
              </a:rPr>
              <a:t> </a:t>
            </a:r>
            <a:r>
              <a:rPr sz="800" i="1" spc="-25" dirty="0">
                <a:latin typeface="Arial"/>
                <a:cs typeface="Arial"/>
              </a:rPr>
              <a:t>conference</a:t>
            </a:r>
            <a:r>
              <a:rPr sz="800" i="1" spc="65" dirty="0">
                <a:latin typeface="Arial"/>
                <a:cs typeface="Arial"/>
              </a:rPr>
              <a:t> </a:t>
            </a:r>
            <a:r>
              <a:rPr sz="800" i="1" spc="-15" dirty="0">
                <a:latin typeface="Arial"/>
                <a:cs typeface="Arial"/>
              </a:rPr>
              <a:t>on</a:t>
            </a:r>
            <a:r>
              <a:rPr sz="800" i="1" spc="70" dirty="0">
                <a:latin typeface="Arial"/>
                <a:cs typeface="Arial"/>
              </a:rPr>
              <a:t> </a:t>
            </a:r>
            <a:r>
              <a:rPr sz="800" i="1" spc="-25" dirty="0">
                <a:latin typeface="Arial"/>
                <a:cs typeface="Arial"/>
              </a:rPr>
              <a:t>image</a:t>
            </a:r>
            <a:r>
              <a:rPr sz="800" i="1" spc="70" dirty="0">
                <a:latin typeface="Arial"/>
                <a:cs typeface="Arial"/>
              </a:rPr>
              <a:t> </a:t>
            </a:r>
            <a:r>
              <a:rPr sz="800" i="1" spc="-30" dirty="0">
                <a:latin typeface="Arial"/>
                <a:cs typeface="Arial"/>
              </a:rPr>
              <a:t>processing</a:t>
            </a:r>
            <a:r>
              <a:rPr sz="800" i="1" spc="65" dirty="0">
                <a:latin typeface="Arial"/>
                <a:cs typeface="Arial"/>
              </a:rPr>
              <a:t> </a:t>
            </a:r>
            <a:r>
              <a:rPr sz="800" i="1" spc="15" dirty="0">
                <a:latin typeface="Arial"/>
                <a:cs typeface="Arial"/>
              </a:rPr>
              <a:t>(ICIP)</a:t>
            </a:r>
            <a:r>
              <a:rPr sz="800" spc="15" dirty="0">
                <a:latin typeface="Microsoft Sans Serif"/>
                <a:cs typeface="Microsoft Sans Serif"/>
              </a:rPr>
              <a:t>,</a:t>
            </a:r>
            <a:r>
              <a:rPr sz="800" spc="75" dirty="0">
                <a:latin typeface="Microsoft Sans Serif"/>
                <a:cs typeface="Microsoft Sans Serif"/>
              </a:rPr>
              <a:t> </a:t>
            </a:r>
            <a:r>
              <a:rPr sz="800" spc="-45" dirty="0">
                <a:latin typeface="Microsoft Sans Serif"/>
                <a:cs typeface="Microsoft Sans Serif"/>
              </a:rPr>
              <a:t>pages</a:t>
            </a:r>
            <a:r>
              <a:rPr sz="800" spc="80" dirty="0">
                <a:latin typeface="Microsoft Sans Serif"/>
                <a:cs typeface="Microsoft Sans Serif"/>
              </a:rPr>
              <a:t> </a:t>
            </a:r>
            <a:r>
              <a:rPr sz="800" dirty="0">
                <a:latin typeface="Microsoft Sans Serif"/>
                <a:cs typeface="Microsoft Sans Serif"/>
              </a:rPr>
              <a:t>1382–1386.</a:t>
            </a:r>
            <a:r>
              <a:rPr sz="800" spc="70" dirty="0">
                <a:latin typeface="Microsoft Sans Serif"/>
                <a:cs typeface="Microsoft Sans Serif"/>
              </a:rPr>
              <a:t> </a:t>
            </a:r>
            <a:r>
              <a:rPr sz="800" spc="-15" dirty="0">
                <a:latin typeface="Microsoft Sans Serif"/>
                <a:cs typeface="Microsoft Sans Serif"/>
              </a:rPr>
              <a:t>IEEE,</a:t>
            </a:r>
            <a:r>
              <a:rPr sz="800" spc="75" dirty="0">
                <a:latin typeface="Microsoft Sans Serif"/>
                <a:cs typeface="Microsoft Sans Serif"/>
              </a:rPr>
              <a:t> </a:t>
            </a:r>
            <a:r>
              <a:rPr sz="800" spc="-15" dirty="0">
                <a:latin typeface="Microsoft Sans Serif"/>
                <a:cs typeface="Microsoft Sans Serif"/>
              </a:rPr>
              <a:t>2017.</a:t>
            </a:r>
            <a:endParaRPr sz="800">
              <a:latin typeface="Microsoft Sans Serif"/>
              <a:cs typeface="Microsoft Sans Serif"/>
            </a:endParaRPr>
          </a:p>
          <a:p>
            <a:pPr marL="251460" marR="5080" indent="-239395" algn="just">
              <a:lnSpc>
                <a:spcPts val="950"/>
              </a:lnSpc>
              <a:spcBef>
                <a:spcPts val="345"/>
              </a:spcBef>
              <a:buAutoNum type="arabicPlain" startAt="21"/>
              <a:tabLst>
                <a:tab pos="252095" algn="l"/>
              </a:tabLst>
            </a:pPr>
            <a:r>
              <a:rPr sz="800" spc="-15" dirty="0">
                <a:latin typeface="Microsoft Sans Serif"/>
                <a:cs typeface="Microsoft Sans Serif"/>
              </a:rPr>
              <a:t>Hao-Hsiang </a:t>
            </a:r>
            <a:r>
              <a:rPr sz="800" spc="-25" dirty="0">
                <a:latin typeface="Microsoft Sans Serif"/>
                <a:cs typeface="Microsoft Sans Serif"/>
              </a:rPr>
              <a:t>Yang, </a:t>
            </a:r>
            <a:r>
              <a:rPr sz="800" spc="-5" dirty="0">
                <a:latin typeface="Microsoft Sans Serif"/>
                <a:cs typeface="Microsoft Sans Serif"/>
              </a:rPr>
              <a:t>Kuan-Chih </a:t>
            </a:r>
            <a:r>
              <a:rPr sz="800" spc="-10" dirty="0">
                <a:latin typeface="Microsoft Sans Serif"/>
                <a:cs typeface="Microsoft Sans Serif"/>
              </a:rPr>
              <a:t>Huang, </a:t>
            </a:r>
            <a:r>
              <a:rPr sz="800" spc="-20" dirty="0">
                <a:latin typeface="Microsoft Sans Serif"/>
                <a:cs typeface="Microsoft Sans Serif"/>
              </a:rPr>
              <a:t>and </a:t>
            </a:r>
            <a:r>
              <a:rPr sz="800" spc="5" dirty="0">
                <a:latin typeface="Microsoft Sans Serif"/>
                <a:cs typeface="Microsoft Sans Serif"/>
              </a:rPr>
              <a:t>Wei-Ting </a:t>
            </a:r>
            <a:r>
              <a:rPr sz="800" spc="-30" dirty="0">
                <a:latin typeface="Microsoft Sans Serif"/>
                <a:cs typeface="Microsoft Sans Serif"/>
              </a:rPr>
              <a:t>Chen.</a:t>
            </a:r>
            <a:r>
              <a:rPr sz="800" spc="-25" dirty="0">
                <a:latin typeface="Microsoft Sans Serif"/>
                <a:cs typeface="Microsoft Sans Serif"/>
              </a:rPr>
              <a:t> </a:t>
            </a:r>
            <a:r>
              <a:rPr sz="800" spc="5" dirty="0">
                <a:latin typeface="Microsoft Sans Serif"/>
                <a:cs typeface="Microsoft Sans Serif"/>
              </a:rPr>
              <a:t>Laffnet: </a:t>
            </a:r>
            <a:r>
              <a:rPr sz="800" spc="30" dirty="0">
                <a:latin typeface="Microsoft Sans Serif"/>
                <a:cs typeface="Microsoft Sans Serif"/>
              </a:rPr>
              <a:t>A </a:t>
            </a:r>
            <a:r>
              <a:rPr sz="800" dirty="0">
                <a:latin typeface="Microsoft Sans Serif"/>
                <a:cs typeface="Microsoft Sans Serif"/>
              </a:rPr>
              <a:t>lightweight </a:t>
            </a:r>
            <a:r>
              <a:rPr sz="800" spc="-10" dirty="0">
                <a:latin typeface="Microsoft Sans Serif"/>
                <a:cs typeface="Microsoft Sans Serif"/>
              </a:rPr>
              <a:t>adaptive feature fusion network </a:t>
            </a:r>
            <a:r>
              <a:rPr sz="800" dirty="0">
                <a:latin typeface="Microsoft Sans Serif"/>
                <a:cs typeface="Microsoft Sans Serif"/>
              </a:rPr>
              <a:t>for </a:t>
            </a:r>
            <a:r>
              <a:rPr sz="800" spc="5" dirty="0">
                <a:latin typeface="Microsoft Sans Serif"/>
                <a:cs typeface="Microsoft Sans Serif"/>
              </a:rPr>
              <a:t> </a:t>
            </a:r>
            <a:r>
              <a:rPr sz="800" spc="-10" dirty="0">
                <a:latin typeface="Microsoft Sans Serif"/>
                <a:cs typeface="Microsoft Sans Serif"/>
              </a:rPr>
              <a:t>underwater </a:t>
            </a:r>
            <a:r>
              <a:rPr sz="800" spc="-25" dirty="0">
                <a:latin typeface="Microsoft Sans Serif"/>
                <a:cs typeface="Microsoft Sans Serif"/>
              </a:rPr>
              <a:t>image </a:t>
            </a:r>
            <a:r>
              <a:rPr sz="800" spc="-20" dirty="0">
                <a:latin typeface="Microsoft Sans Serif"/>
                <a:cs typeface="Microsoft Sans Serif"/>
              </a:rPr>
              <a:t>enhancement.</a:t>
            </a:r>
            <a:r>
              <a:rPr sz="800" spc="-15" dirty="0">
                <a:latin typeface="Microsoft Sans Serif"/>
                <a:cs typeface="Microsoft Sans Serif"/>
              </a:rPr>
              <a:t> </a:t>
            </a:r>
            <a:r>
              <a:rPr sz="800" dirty="0">
                <a:latin typeface="Microsoft Sans Serif"/>
                <a:cs typeface="Microsoft Sans Serif"/>
              </a:rPr>
              <a:t>In </a:t>
            </a:r>
            <a:r>
              <a:rPr sz="800" i="1" spc="-25" dirty="0">
                <a:latin typeface="Arial"/>
                <a:cs typeface="Arial"/>
              </a:rPr>
              <a:t>2021 </a:t>
            </a:r>
            <a:r>
              <a:rPr sz="800" i="1" spc="-20" dirty="0">
                <a:latin typeface="Arial"/>
                <a:cs typeface="Arial"/>
              </a:rPr>
              <a:t>IEEE </a:t>
            </a:r>
            <a:r>
              <a:rPr sz="800" i="1" dirty="0">
                <a:latin typeface="Arial"/>
                <a:cs typeface="Arial"/>
              </a:rPr>
              <a:t>International </a:t>
            </a:r>
            <a:r>
              <a:rPr sz="800" i="1" spc="-30" dirty="0">
                <a:latin typeface="Arial"/>
                <a:cs typeface="Arial"/>
              </a:rPr>
              <a:t>Conference </a:t>
            </a:r>
            <a:r>
              <a:rPr sz="800" i="1" spc="-15" dirty="0">
                <a:latin typeface="Arial"/>
                <a:cs typeface="Arial"/>
              </a:rPr>
              <a:t>on </a:t>
            </a:r>
            <a:r>
              <a:rPr sz="800" i="1" spc="-10" dirty="0">
                <a:latin typeface="Arial"/>
                <a:cs typeface="Arial"/>
              </a:rPr>
              <a:t>Robotics </a:t>
            </a:r>
            <a:r>
              <a:rPr sz="800" i="1" spc="-20" dirty="0">
                <a:latin typeface="Arial"/>
                <a:cs typeface="Arial"/>
              </a:rPr>
              <a:t>and </a:t>
            </a:r>
            <a:r>
              <a:rPr sz="800" i="1" spc="10" dirty="0">
                <a:latin typeface="Arial"/>
                <a:cs typeface="Arial"/>
              </a:rPr>
              <a:t>Automation </a:t>
            </a:r>
            <a:r>
              <a:rPr sz="800" i="1" spc="15" dirty="0">
                <a:latin typeface="Arial"/>
                <a:cs typeface="Arial"/>
              </a:rPr>
              <a:t>(ICRA)</a:t>
            </a:r>
            <a:r>
              <a:rPr sz="800" spc="15" dirty="0">
                <a:latin typeface="Microsoft Sans Serif"/>
                <a:cs typeface="Microsoft Sans Serif"/>
              </a:rPr>
              <a:t>, </a:t>
            </a:r>
            <a:r>
              <a:rPr sz="800" spc="-45" dirty="0">
                <a:latin typeface="Microsoft Sans Serif"/>
                <a:cs typeface="Microsoft Sans Serif"/>
              </a:rPr>
              <a:t>pages </a:t>
            </a:r>
            <a:r>
              <a:rPr sz="800" spc="-40" dirty="0">
                <a:latin typeface="Microsoft Sans Serif"/>
                <a:cs typeface="Microsoft Sans Serif"/>
              </a:rPr>
              <a:t> </a:t>
            </a:r>
            <a:r>
              <a:rPr sz="800" spc="5" dirty="0">
                <a:latin typeface="Microsoft Sans Serif"/>
                <a:cs typeface="Microsoft Sans Serif"/>
              </a:rPr>
              <a:t>685–692.</a:t>
            </a:r>
            <a:r>
              <a:rPr sz="800" spc="60" dirty="0">
                <a:latin typeface="Microsoft Sans Serif"/>
                <a:cs typeface="Microsoft Sans Serif"/>
              </a:rPr>
              <a:t> </a:t>
            </a:r>
            <a:r>
              <a:rPr sz="800" spc="-15" dirty="0">
                <a:latin typeface="Microsoft Sans Serif"/>
                <a:cs typeface="Microsoft Sans Serif"/>
              </a:rPr>
              <a:t>IEEE,</a:t>
            </a:r>
            <a:r>
              <a:rPr sz="800" spc="65" dirty="0">
                <a:latin typeface="Microsoft Sans Serif"/>
                <a:cs typeface="Microsoft Sans Serif"/>
              </a:rPr>
              <a:t> </a:t>
            </a:r>
            <a:r>
              <a:rPr sz="800" spc="-15" dirty="0">
                <a:latin typeface="Microsoft Sans Serif"/>
                <a:cs typeface="Microsoft Sans Serif"/>
              </a:rPr>
              <a:t>2021.</a:t>
            </a:r>
            <a:endParaRPr sz="800">
              <a:latin typeface="Microsoft Sans Serif"/>
              <a:cs typeface="Microsoft Sans Serif"/>
            </a:endParaRPr>
          </a:p>
          <a:p>
            <a:pPr marL="251460" marR="6350" indent="-239395" algn="just">
              <a:lnSpc>
                <a:spcPts val="950"/>
              </a:lnSpc>
              <a:spcBef>
                <a:spcPts val="305"/>
              </a:spcBef>
              <a:buAutoNum type="arabicPlain" startAt="21"/>
              <a:tabLst>
                <a:tab pos="252095" algn="l"/>
              </a:tabLst>
            </a:pPr>
            <a:r>
              <a:rPr sz="800" spc="-10" dirty="0">
                <a:latin typeface="Microsoft Sans Serif"/>
                <a:cs typeface="Microsoft Sans Serif"/>
              </a:rPr>
              <a:t>Haifeng </a:t>
            </a:r>
            <a:r>
              <a:rPr sz="800" spc="-15" dirty="0">
                <a:latin typeface="Microsoft Sans Serif"/>
                <a:cs typeface="Microsoft Sans Serif"/>
              </a:rPr>
              <a:t>Yu, </a:t>
            </a:r>
            <a:r>
              <a:rPr sz="800" spc="5" dirty="0">
                <a:latin typeface="Microsoft Sans Serif"/>
                <a:cs typeface="Microsoft Sans Serif"/>
              </a:rPr>
              <a:t>Xinbin </a:t>
            </a:r>
            <a:r>
              <a:rPr sz="800" spc="15" dirty="0">
                <a:latin typeface="Microsoft Sans Serif"/>
                <a:cs typeface="Microsoft Sans Serif"/>
              </a:rPr>
              <a:t>Li, </a:t>
            </a:r>
            <a:r>
              <a:rPr sz="800" spc="-10" dirty="0">
                <a:latin typeface="Microsoft Sans Serif"/>
                <a:cs typeface="Microsoft Sans Serif"/>
              </a:rPr>
              <a:t>Qian </a:t>
            </a:r>
            <a:r>
              <a:rPr sz="800" spc="-5" dirty="0">
                <a:latin typeface="Microsoft Sans Serif"/>
                <a:cs typeface="Microsoft Sans Serif"/>
              </a:rPr>
              <a:t>Lou, </a:t>
            </a:r>
            <a:r>
              <a:rPr sz="800" spc="-30" dirty="0">
                <a:latin typeface="Microsoft Sans Serif"/>
                <a:cs typeface="Microsoft Sans Serif"/>
              </a:rPr>
              <a:t>Chengbo</a:t>
            </a:r>
            <a:r>
              <a:rPr sz="800" spc="-25" dirty="0">
                <a:latin typeface="Microsoft Sans Serif"/>
                <a:cs typeface="Microsoft Sans Serif"/>
              </a:rPr>
              <a:t> </a:t>
            </a:r>
            <a:r>
              <a:rPr sz="800" spc="-10" dirty="0">
                <a:latin typeface="Microsoft Sans Serif"/>
                <a:cs typeface="Microsoft Sans Serif"/>
              </a:rPr>
              <a:t>Lei, </a:t>
            </a:r>
            <a:r>
              <a:rPr sz="800" spc="-20" dirty="0">
                <a:latin typeface="Microsoft Sans Serif"/>
                <a:cs typeface="Microsoft Sans Serif"/>
              </a:rPr>
              <a:t>and </a:t>
            </a:r>
            <a:r>
              <a:rPr sz="800" spc="5" dirty="0">
                <a:latin typeface="Microsoft Sans Serif"/>
                <a:cs typeface="Microsoft Sans Serif"/>
              </a:rPr>
              <a:t>Zhixin Liu.  </a:t>
            </a:r>
            <a:r>
              <a:rPr sz="800" spc="-10" dirty="0">
                <a:latin typeface="Microsoft Sans Serif"/>
                <a:cs typeface="Microsoft Sans Serif"/>
              </a:rPr>
              <a:t>Underwater </a:t>
            </a:r>
            <a:r>
              <a:rPr sz="800" spc="-25" dirty="0">
                <a:latin typeface="Microsoft Sans Serif"/>
                <a:cs typeface="Microsoft Sans Serif"/>
              </a:rPr>
              <a:t>image</a:t>
            </a:r>
            <a:r>
              <a:rPr sz="800" spc="160" dirty="0">
                <a:latin typeface="Microsoft Sans Serif"/>
                <a:cs typeface="Microsoft Sans Serif"/>
              </a:rPr>
              <a:t> </a:t>
            </a:r>
            <a:r>
              <a:rPr sz="800" spc="-20" dirty="0">
                <a:latin typeface="Microsoft Sans Serif"/>
                <a:cs typeface="Microsoft Sans Serif"/>
              </a:rPr>
              <a:t>enhancement </a:t>
            </a:r>
            <a:r>
              <a:rPr sz="800" spc="-40" dirty="0">
                <a:latin typeface="Microsoft Sans Serif"/>
                <a:cs typeface="Microsoft Sans Serif"/>
              </a:rPr>
              <a:t>based</a:t>
            </a:r>
            <a:r>
              <a:rPr sz="800" spc="135" dirty="0">
                <a:latin typeface="Microsoft Sans Serif"/>
                <a:cs typeface="Microsoft Sans Serif"/>
              </a:rPr>
              <a:t> </a:t>
            </a:r>
            <a:r>
              <a:rPr sz="800" spc="-15" dirty="0">
                <a:latin typeface="Microsoft Sans Serif"/>
                <a:cs typeface="Microsoft Sans Serif"/>
              </a:rPr>
              <a:t>on dcp </a:t>
            </a:r>
            <a:r>
              <a:rPr sz="800" spc="-20" dirty="0">
                <a:latin typeface="Microsoft Sans Serif"/>
                <a:cs typeface="Microsoft Sans Serif"/>
              </a:rPr>
              <a:t>and </a:t>
            </a:r>
            <a:r>
              <a:rPr sz="800" spc="-15" dirty="0">
                <a:latin typeface="Microsoft Sans Serif"/>
                <a:cs typeface="Microsoft Sans Serif"/>
              </a:rPr>
              <a:t> </a:t>
            </a:r>
            <a:r>
              <a:rPr sz="800" spc="-5" dirty="0">
                <a:latin typeface="Microsoft Sans Serif"/>
                <a:cs typeface="Microsoft Sans Serif"/>
              </a:rPr>
              <a:t>depth</a:t>
            </a:r>
            <a:r>
              <a:rPr sz="800" spc="70" dirty="0">
                <a:latin typeface="Microsoft Sans Serif"/>
                <a:cs typeface="Microsoft Sans Serif"/>
              </a:rPr>
              <a:t> </a:t>
            </a:r>
            <a:r>
              <a:rPr sz="800" spc="-15" dirty="0">
                <a:latin typeface="Microsoft Sans Serif"/>
                <a:cs typeface="Microsoft Sans Serif"/>
              </a:rPr>
              <a:t>transmission</a:t>
            </a:r>
            <a:r>
              <a:rPr sz="800" spc="70" dirty="0">
                <a:latin typeface="Microsoft Sans Serif"/>
                <a:cs typeface="Microsoft Sans Serif"/>
              </a:rPr>
              <a:t> </a:t>
            </a:r>
            <a:r>
              <a:rPr sz="800" spc="-10" dirty="0">
                <a:latin typeface="Microsoft Sans Serif"/>
                <a:cs typeface="Microsoft Sans Serif"/>
              </a:rPr>
              <a:t>map.</a:t>
            </a:r>
            <a:r>
              <a:rPr sz="800" spc="155" dirty="0">
                <a:latin typeface="Microsoft Sans Serif"/>
                <a:cs typeface="Microsoft Sans Serif"/>
              </a:rPr>
              <a:t> </a:t>
            </a:r>
            <a:r>
              <a:rPr sz="800" i="1" spc="10" dirty="0">
                <a:latin typeface="Arial"/>
                <a:cs typeface="Arial"/>
              </a:rPr>
              <a:t>Multimedia</a:t>
            </a:r>
            <a:r>
              <a:rPr sz="800" i="1" spc="60" dirty="0">
                <a:latin typeface="Arial"/>
                <a:cs typeface="Arial"/>
              </a:rPr>
              <a:t> </a:t>
            </a:r>
            <a:r>
              <a:rPr sz="800" i="1" spc="-15" dirty="0">
                <a:latin typeface="Arial"/>
                <a:cs typeface="Arial"/>
              </a:rPr>
              <a:t>Tools</a:t>
            </a:r>
            <a:r>
              <a:rPr sz="800" i="1" spc="60" dirty="0">
                <a:latin typeface="Arial"/>
                <a:cs typeface="Arial"/>
              </a:rPr>
              <a:t> </a:t>
            </a:r>
            <a:r>
              <a:rPr sz="800" i="1" spc="-20" dirty="0">
                <a:latin typeface="Arial"/>
                <a:cs typeface="Arial"/>
              </a:rPr>
              <a:t>and</a:t>
            </a:r>
            <a:r>
              <a:rPr sz="800" i="1" spc="65" dirty="0">
                <a:latin typeface="Arial"/>
                <a:cs typeface="Arial"/>
              </a:rPr>
              <a:t> </a:t>
            </a:r>
            <a:r>
              <a:rPr sz="800" i="1" dirty="0">
                <a:latin typeface="Arial"/>
                <a:cs typeface="Arial"/>
              </a:rPr>
              <a:t>Applications</a:t>
            </a:r>
            <a:r>
              <a:rPr sz="800" dirty="0">
                <a:latin typeface="Microsoft Sans Serif"/>
                <a:cs typeface="Microsoft Sans Serif"/>
              </a:rPr>
              <a:t>,</a:t>
            </a:r>
            <a:r>
              <a:rPr sz="800" spc="65" dirty="0">
                <a:latin typeface="Microsoft Sans Serif"/>
                <a:cs typeface="Microsoft Sans Serif"/>
              </a:rPr>
              <a:t> </a:t>
            </a:r>
            <a:r>
              <a:rPr sz="800" spc="-5" dirty="0">
                <a:latin typeface="Microsoft Sans Serif"/>
                <a:cs typeface="Microsoft Sans Serif"/>
              </a:rPr>
              <a:t>79:20373–20390,</a:t>
            </a:r>
            <a:r>
              <a:rPr sz="800" spc="65" dirty="0">
                <a:latin typeface="Microsoft Sans Serif"/>
                <a:cs typeface="Microsoft Sans Serif"/>
              </a:rPr>
              <a:t> </a:t>
            </a:r>
            <a:r>
              <a:rPr sz="800" spc="-15" dirty="0">
                <a:latin typeface="Microsoft Sans Serif"/>
                <a:cs typeface="Microsoft Sans Serif"/>
              </a:rPr>
              <a:t>2020.</a:t>
            </a:r>
            <a:endParaRPr sz="800">
              <a:latin typeface="Microsoft Sans Serif"/>
              <a:cs typeface="Microsoft Sans Serif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113874"/>
            <a:ext cx="5760085" cy="126364"/>
            <a:chOff x="0" y="3113874"/>
            <a:chExt cx="5760085" cy="126364"/>
          </a:xfrm>
        </p:grpSpPr>
        <p:sp>
          <p:nvSpPr>
            <p:cNvPr id="9" name="object 9"/>
            <p:cNvSpPr/>
            <p:nvPr/>
          </p:nvSpPr>
          <p:spPr>
            <a:xfrm>
              <a:off x="0" y="3113874"/>
              <a:ext cx="518795" cy="126364"/>
            </a:xfrm>
            <a:custGeom>
              <a:avLst/>
              <a:gdLst/>
              <a:ahLst/>
              <a:cxnLst/>
              <a:rect l="l" t="t" r="r" b="b"/>
              <a:pathLst>
                <a:path w="518795" h="126364">
                  <a:moveTo>
                    <a:pt x="51837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518375" y="126123"/>
                  </a:lnTo>
                  <a:lnTo>
                    <a:pt x="518375" y="0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7204" y="3113874"/>
              <a:ext cx="1383030" cy="126364"/>
            </a:xfrm>
            <a:custGeom>
              <a:avLst/>
              <a:gdLst/>
              <a:ahLst/>
              <a:cxnLst/>
              <a:rect l="l" t="t" r="r" b="b"/>
              <a:pathLst>
                <a:path w="1383030" h="126364">
                  <a:moveTo>
                    <a:pt x="1382433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1382433" y="126123"/>
                  </a:lnTo>
                  <a:lnTo>
                    <a:pt x="1382433" y="0"/>
                  </a:lnTo>
                  <a:close/>
                </a:path>
              </a:pathLst>
            </a:custGeom>
            <a:solidFill>
              <a:srgbClr val="0000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58467" y="3113874"/>
              <a:ext cx="3801745" cy="126364"/>
            </a:xfrm>
            <a:custGeom>
              <a:avLst/>
              <a:gdLst/>
              <a:ahLst/>
              <a:cxnLst/>
              <a:rect l="l" t="t" r="r" b="b"/>
              <a:pathLst>
                <a:path w="3801745" h="126364">
                  <a:moveTo>
                    <a:pt x="0" y="126123"/>
                  </a:moveTo>
                  <a:lnTo>
                    <a:pt x="3801529" y="126123"/>
                  </a:lnTo>
                  <a:lnTo>
                    <a:pt x="3801529" y="0"/>
                  </a:lnTo>
                  <a:lnTo>
                    <a:pt x="0" y="0"/>
                  </a:lnTo>
                  <a:lnTo>
                    <a:pt x="0" y="126123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25" dirty="0"/>
              <a:t>45</a:t>
            </a:fld>
            <a:r>
              <a:rPr spc="25" dirty="0"/>
              <a:t>/35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35" dirty="0"/>
              <a:t>Shaon</a:t>
            </a:r>
            <a:r>
              <a:rPr spc="25" dirty="0"/>
              <a:t> </a:t>
            </a:r>
            <a:r>
              <a:rPr spc="-15" dirty="0"/>
              <a:t>Kumer</a:t>
            </a:r>
            <a:r>
              <a:rPr spc="30" dirty="0"/>
              <a:t> </a:t>
            </a:r>
            <a:r>
              <a:rPr spc="-20" dirty="0"/>
              <a:t>Paul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446183" y="3128943"/>
            <a:ext cx="116586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-1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Underwater</a:t>
            </a:r>
            <a:r>
              <a:rPr sz="600" b="1" spc="3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b="1" spc="-1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Image</a:t>
            </a:r>
            <a:r>
              <a:rPr sz="600" b="1" spc="3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b="1" spc="-2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Enhancement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23655" y="3586"/>
            <a:ext cx="40005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3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References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30530"/>
            <a:chOff x="0" y="0"/>
            <a:chExt cx="5760085" cy="430530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9380"/>
            </a:xfrm>
            <a:custGeom>
              <a:avLst/>
              <a:gdLst/>
              <a:ahLst/>
              <a:cxnLst/>
              <a:rect l="l" t="t" r="r" b="b"/>
              <a:pathLst>
                <a:path w="2880360" h="119380">
                  <a:moveTo>
                    <a:pt x="0" y="119083"/>
                  </a:moveTo>
                  <a:lnTo>
                    <a:pt x="2880004" y="119083"/>
                  </a:lnTo>
                  <a:lnTo>
                    <a:pt x="2880004" y="0"/>
                  </a:lnTo>
                  <a:lnTo>
                    <a:pt x="0" y="0"/>
                  </a:lnTo>
                  <a:lnTo>
                    <a:pt x="0" y="119083"/>
                  </a:lnTo>
                  <a:close/>
                </a:path>
              </a:pathLst>
            </a:custGeom>
            <a:solidFill>
              <a:srgbClr val="0000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083"/>
              <a:ext cx="5760073" cy="31125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4762" y="116507"/>
            <a:ext cx="103759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65" dirty="0"/>
              <a:t>References</a:t>
            </a:r>
            <a:r>
              <a:rPr spc="-35" dirty="0"/>
              <a:t> </a:t>
            </a:r>
            <a:r>
              <a:rPr spc="-25" dirty="0"/>
              <a:t>IV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5844" y="728267"/>
            <a:ext cx="5509260" cy="19272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1460" marR="5080" indent="-239395" algn="just">
              <a:lnSpc>
                <a:spcPts val="950"/>
              </a:lnSpc>
              <a:spcBef>
                <a:spcPts val="135"/>
              </a:spcBef>
              <a:buAutoNum type="arabicPlain" startAt="23"/>
              <a:tabLst>
                <a:tab pos="252095" algn="l"/>
              </a:tabLst>
            </a:pPr>
            <a:r>
              <a:rPr sz="800" spc="-15" dirty="0">
                <a:latin typeface="Microsoft Sans Serif"/>
                <a:cs typeface="Microsoft Sans Serif"/>
              </a:rPr>
              <a:t>Weidong </a:t>
            </a:r>
            <a:r>
              <a:rPr sz="800" spc="-10" dirty="0">
                <a:latin typeface="Microsoft Sans Serif"/>
                <a:cs typeface="Microsoft Sans Serif"/>
              </a:rPr>
              <a:t>Zhang, </a:t>
            </a:r>
            <a:r>
              <a:rPr sz="800" spc="-20" dirty="0">
                <a:latin typeface="Microsoft Sans Serif"/>
                <a:cs typeface="Microsoft Sans Serif"/>
              </a:rPr>
              <a:t>Peixian </a:t>
            </a:r>
            <a:r>
              <a:rPr sz="800" spc="-10" dirty="0">
                <a:latin typeface="Microsoft Sans Serif"/>
                <a:cs typeface="Microsoft Sans Serif"/>
              </a:rPr>
              <a:t>Zhuang, </a:t>
            </a:r>
            <a:r>
              <a:rPr sz="800" spc="-5" dirty="0">
                <a:latin typeface="Microsoft Sans Serif"/>
                <a:cs typeface="Microsoft Sans Serif"/>
              </a:rPr>
              <a:t>Hai-Han </a:t>
            </a:r>
            <a:r>
              <a:rPr sz="800" spc="-20" dirty="0">
                <a:latin typeface="Microsoft Sans Serif"/>
                <a:cs typeface="Microsoft Sans Serif"/>
              </a:rPr>
              <a:t>Sun, </a:t>
            </a:r>
            <a:r>
              <a:rPr sz="800" spc="-25" dirty="0">
                <a:latin typeface="Microsoft Sans Serif"/>
                <a:cs typeface="Microsoft Sans Serif"/>
              </a:rPr>
              <a:t>Guohou </a:t>
            </a:r>
            <a:r>
              <a:rPr sz="800" spc="10" dirty="0">
                <a:latin typeface="Microsoft Sans Serif"/>
                <a:cs typeface="Microsoft Sans Serif"/>
              </a:rPr>
              <a:t>Li, </a:t>
            </a:r>
            <a:r>
              <a:rPr sz="800" spc="-35" dirty="0">
                <a:latin typeface="Microsoft Sans Serif"/>
                <a:cs typeface="Microsoft Sans Serif"/>
              </a:rPr>
              <a:t>Sam </a:t>
            </a:r>
            <a:r>
              <a:rPr sz="800" spc="-5" dirty="0">
                <a:latin typeface="Microsoft Sans Serif"/>
                <a:cs typeface="Microsoft Sans Serif"/>
              </a:rPr>
              <a:t>Kwong, </a:t>
            </a:r>
            <a:r>
              <a:rPr sz="800" spc="-20" dirty="0">
                <a:latin typeface="Microsoft Sans Serif"/>
                <a:cs typeface="Microsoft Sans Serif"/>
              </a:rPr>
              <a:t>and Chongyi </a:t>
            </a:r>
            <a:r>
              <a:rPr sz="800" spc="15" dirty="0">
                <a:latin typeface="Microsoft Sans Serif"/>
                <a:cs typeface="Microsoft Sans Serif"/>
              </a:rPr>
              <a:t>Li. </a:t>
            </a:r>
            <a:r>
              <a:rPr sz="800" spc="-10" dirty="0">
                <a:latin typeface="Microsoft Sans Serif"/>
                <a:cs typeface="Microsoft Sans Serif"/>
              </a:rPr>
              <a:t>Underwater </a:t>
            </a:r>
            <a:r>
              <a:rPr sz="800" spc="-25" dirty="0">
                <a:latin typeface="Microsoft Sans Serif"/>
                <a:cs typeface="Microsoft Sans Serif"/>
              </a:rPr>
              <a:t>image </a:t>
            </a:r>
            <a:r>
              <a:rPr sz="800" spc="-30" dirty="0">
                <a:latin typeface="Microsoft Sans Serif"/>
                <a:cs typeface="Microsoft Sans Serif"/>
              </a:rPr>
              <a:t>enhance- </a:t>
            </a:r>
            <a:r>
              <a:rPr sz="800" spc="-25" dirty="0">
                <a:latin typeface="Microsoft Sans Serif"/>
                <a:cs typeface="Microsoft Sans Serif"/>
              </a:rPr>
              <a:t> </a:t>
            </a:r>
            <a:r>
              <a:rPr sz="800" dirty="0">
                <a:latin typeface="Microsoft Sans Serif"/>
                <a:cs typeface="Microsoft Sans Serif"/>
              </a:rPr>
              <a:t>ment </a:t>
            </a:r>
            <a:r>
              <a:rPr sz="800" spc="-10" dirty="0">
                <a:latin typeface="Microsoft Sans Serif"/>
                <a:cs typeface="Microsoft Sans Serif"/>
              </a:rPr>
              <a:t>via </a:t>
            </a:r>
            <a:r>
              <a:rPr sz="800" dirty="0">
                <a:latin typeface="Microsoft Sans Serif"/>
                <a:cs typeface="Microsoft Sans Serif"/>
              </a:rPr>
              <a:t>minimal </a:t>
            </a:r>
            <a:r>
              <a:rPr sz="800" spc="-15" dirty="0">
                <a:latin typeface="Microsoft Sans Serif"/>
                <a:cs typeface="Microsoft Sans Serif"/>
              </a:rPr>
              <a:t>color </a:t>
            </a:r>
            <a:r>
              <a:rPr sz="800" spc="-40" dirty="0">
                <a:latin typeface="Microsoft Sans Serif"/>
                <a:cs typeface="Microsoft Sans Serif"/>
              </a:rPr>
              <a:t>loss</a:t>
            </a:r>
            <a:r>
              <a:rPr sz="800" spc="-35" dirty="0">
                <a:latin typeface="Microsoft Sans Serif"/>
                <a:cs typeface="Microsoft Sans Serif"/>
              </a:rPr>
              <a:t> </a:t>
            </a:r>
            <a:r>
              <a:rPr sz="800" spc="-20" dirty="0">
                <a:latin typeface="Microsoft Sans Serif"/>
                <a:cs typeface="Microsoft Sans Serif"/>
              </a:rPr>
              <a:t>and</a:t>
            </a:r>
            <a:r>
              <a:rPr sz="800" spc="-15" dirty="0">
                <a:latin typeface="Microsoft Sans Serif"/>
                <a:cs typeface="Microsoft Sans Serif"/>
              </a:rPr>
              <a:t> </a:t>
            </a:r>
            <a:r>
              <a:rPr sz="800" spc="-5" dirty="0">
                <a:latin typeface="Microsoft Sans Serif"/>
                <a:cs typeface="Microsoft Sans Serif"/>
              </a:rPr>
              <a:t>locally </a:t>
            </a:r>
            <a:r>
              <a:rPr sz="800" spc="-10" dirty="0">
                <a:latin typeface="Microsoft Sans Serif"/>
                <a:cs typeface="Microsoft Sans Serif"/>
              </a:rPr>
              <a:t>adaptive </a:t>
            </a:r>
            <a:r>
              <a:rPr sz="800" dirty="0">
                <a:latin typeface="Microsoft Sans Serif"/>
                <a:cs typeface="Microsoft Sans Serif"/>
              </a:rPr>
              <a:t>contrast </a:t>
            </a:r>
            <a:r>
              <a:rPr sz="800" spc="-20" dirty="0">
                <a:latin typeface="Microsoft Sans Serif"/>
                <a:cs typeface="Microsoft Sans Serif"/>
              </a:rPr>
              <a:t>enhancement.</a:t>
            </a:r>
            <a:r>
              <a:rPr sz="800" spc="-15" dirty="0">
                <a:latin typeface="Microsoft Sans Serif"/>
                <a:cs typeface="Microsoft Sans Serif"/>
              </a:rPr>
              <a:t> </a:t>
            </a:r>
            <a:r>
              <a:rPr sz="800" i="1" spc="-20" dirty="0">
                <a:latin typeface="Arial"/>
                <a:cs typeface="Arial"/>
              </a:rPr>
              <a:t>IEEE </a:t>
            </a:r>
            <a:r>
              <a:rPr sz="800" i="1" spc="-15" dirty="0">
                <a:latin typeface="Arial"/>
                <a:cs typeface="Arial"/>
              </a:rPr>
              <a:t>Transactions </a:t>
            </a:r>
            <a:r>
              <a:rPr sz="800" i="1" spc="-20" dirty="0">
                <a:latin typeface="Arial"/>
                <a:cs typeface="Arial"/>
              </a:rPr>
              <a:t>on </a:t>
            </a:r>
            <a:r>
              <a:rPr sz="800" i="1" spc="-25" dirty="0">
                <a:latin typeface="Arial"/>
                <a:cs typeface="Arial"/>
              </a:rPr>
              <a:t>Image </a:t>
            </a:r>
            <a:r>
              <a:rPr sz="800" i="1" spc="-20" dirty="0">
                <a:latin typeface="Arial"/>
                <a:cs typeface="Arial"/>
              </a:rPr>
              <a:t>Processing</a:t>
            </a:r>
            <a:r>
              <a:rPr sz="800" spc="-20" dirty="0">
                <a:latin typeface="Microsoft Sans Serif"/>
                <a:cs typeface="Microsoft Sans Serif"/>
              </a:rPr>
              <a:t>, </a:t>
            </a:r>
            <a:r>
              <a:rPr sz="800" spc="-15" dirty="0">
                <a:latin typeface="Microsoft Sans Serif"/>
                <a:cs typeface="Microsoft Sans Serif"/>
              </a:rPr>
              <a:t> </a:t>
            </a:r>
            <a:r>
              <a:rPr sz="800" spc="-5" dirty="0">
                <a:latin typeface="Microsoft Sans Serif"/>
                <a:cs typeface="Microsoft Sans Serif"/>
              </a:rPr>
              <a:t>31:3997–4010,</a:t>
            </a:r>
            <a:r>
              <a:rPr sz="800" spc="60" dirty="0">
                <a:latin typeface="Microsoft Sans Serif"/>
                <a:cs typeface="Microsoft Sans Serif"/>
              </a:rPr>
              <a:t> </a:t>
            </a:r>
            <a:r>
              <a:rPr sz="800" spc="-15" dirty="0">
                <a:latin typeface="Microsoft Sans Serif"/>
                <a:cs typeface="Microsoft Sans Serif"/>
              </a:rPr>
              <a:t>2022.</a:t>
            </a:r>
            <a:endParaRPr sz="800">
              <a:latin typeface="Microsoft Sans Serif"/>
              <a:cs typeface="Microsoft Sans Serif"/>
            </a:endParaRPr>
          </a:p>
          <a:p>
            <a:pPr marL="251460" marR="5080" indent="-239395" algn="just">
              <a:lnSpc>
                <a:spcPts val="950"/>
              </a:lnSpc>
              <a:spcBef>
                <a:spcPts val="330"/>
              </a:spcBef>
              <a:buAutoNum type="arabicPlain" startAt="23"/>
              <a:tabLst>
                <a:tab pos="252095" algn="l"/>
              </a:tabLst>
            </a:pPr>
            <a:r>
              <a:rPr sz="800" spc="-10" dirty="0">
                <a:latin typeface="Microsoft Sans Serif"/>
                <a:cs typeface="Microsoft Sans Serif"/>
              </a:rPr>
              <a:t>Jingchun </a:t>
            </a:r>
            <a:r>
              <a:rPr sz="800" dirty="0">
                <a:latin typeface="Microsoft Sans Serif"/>
                <a:cs typeface="Microsoft Sans Serif"/>
              </a:rPr>
              <a:t>Zhou, </a:t>
            </a:r>
            <a:r>
              <a:rPr sz="800" spc="-30" dirty="0">
                <a:latin typeface="Microsoft Sans Serif"/>
                <a:cs typeface="Microsoft Sans Serif"/>
              </a:rPr>
              <a:t>Boshen </a:t>
            </a:r>
            <a:r>
              <a:rPr sz="800" spc="15" dirty="0">
                <a:latin typeface="Microsoft Sans Serif"/>
                <a:cs typeface="Microsoft Sans Serif"/>
              </a:rPr>
              <a:t>Li, </a:t>
            </a:r>
            <a:r>
              <a:rPr sz="800" spc="-20" dirty="0">
                <a:latin typeface="Microsoft Sans Serif"/>
                <a:cs typeface="Microsoft Sans Serif"/>
              </a:rPr>
              <a:t>Dehuan </a:t>
            </a:r>
            <a:r>
              <a:rPr sz="800" spc="-10" dirty="0">
                <a:latin typeface="Microsoft Sans Serif"/>
                <a:cs typeface="Microsoft Sans Serif"/>
              </a:rPr>
              <a:t>Zhang, </a:t>
            </a:r>
            <a:r>
              <a:rPr sz="800" spc="-15" dirty="0">
                <a:latin typeface="Microsoft Sans Serif"/>
                <a:cs typeface="Microsoft Sans Serif"/>
              </a:rPr>
              <a:t>Jieyu </a:t>
            </a:r>
            <a:r>
              <a:rPr sz="800" spc="-20" dirty="0">
                <a:latin typeface="Microsoft Sans Serif"/>
                <a:cs typeface="Microsoft Sans Serif"/>
              </a:rPr>
              <a:t>Yuan, Weishi </a:t>
            </a:r>
            <a:r>
              <a:rPr sz="800" spc="-10" dirty="0">
                <a:latin typeface="Microsoft Sans Serif"/>
                <a:cs typeface="Microsoft Sans Serif"/>
              </a:rPr>
              <a:t>Zhang, </a:t>
            </a:r>
            <a:r>
              <a:rPr sz="800" spc="-15" dirty="0">
                <a:latin typeface="Microsoft Sans Serif"/>
                <a:cs typeface="Microsoft Sans Serif"/>
              </a:rPr>
              <a:t>Zhanchuan Cai, </a:t>
            </a:r>
            <a:r>
              <a:rPr sz="800" spc="-20" dirty="0">
                <a:latin typeface="Microsoft Sans Serif"/>
                <a:cs typeface="Microsoft Sans Serif"/>
              </a:rPr>
              <a:t>and </a:t>
            </a:r>
            <a:r>
              <a:rPr sz="800" spc="-5" dirty="0">
                <a:latin typeface="Microsoft Sans Serif"/>
                <a:cs typeface="Microsoft Sans Serif"/>
              </a:rPr>
              <a:t>Jinyu </a:t>
            </a:r>
            <a:r>
              <a:rPr sz="800" spc="-10" dirty="0">
                <a:latin typeface="Microsoft Sans Serif"/>
                <a:cs typeface="Microsoft Sans Serif"/>
              </a:rPr>
              <a:t>Shi.</a:t>
            </a:r>
            <a:r>
              <a:rPr sz="800" spc="-5" dirty="0">
                <a:latin typeface="Microsoft Sans Serif"/>
                <a:cs typeface="Microsoft Sans Serif"/>
              </a:rPr>
              <a:t> </a:t>
            </a:r>
            <a:r>
              <a:rPr sz="800" spc="5" dirty="0">
                <a:latin typeface="Microsoft Sans Serif"/>
                <a:cs typeface="Microsoft Sans Serif"/>
              </a:rPr>
              <a:t>Ugif-net: </a:t>
            </a:r>
            <a:r>
              <a:rPr sz="800" spc="10" dirty="0">
                <a:latin typeface="Microsoft Sans Serif"/>
                <a:cs typeface="Microsoft Sans Serif"/>
              </a:rPr>
              <a:t>An </a:t>
            </a:r>
            <a:r>
              <a:rPr sz="800" spc="15" dirty="0">
                <a:latin typeface="Microsoft Sans Serif"/>
                <a:cs typeface="Microsoft Sans Serif"/>
              </a:rPr>
              <a:t> </a:t>
            </a:r>
            <a:r>
              <a:rPr sz="800" spc="-5" dirty="0">
                <a:latin typeface="Microsoft Sans Serif"/>
                <a:cs typeface="Microsoft Sans Serif"/>
              </a:rPr>
              <a:t>efficient </a:t>
            </a:r>
            <a:r>
              <a:rPr sz="800" spc="10" dirty="0">
                <a:latin typeface="Microsoft Sans Serif"/>
                <a:cs typeface="Microsoft Sans Serif"/>
              </a:rPr>
              <a:t>fully </a:t>
            </a:r>
            <a:r>
              <a:rPr sz="800" spc="-20" dirty="0">
                <a:latin typeface="Microsoft Sans Serif"/>
                <a:cs typeface="Microsoft Sans Serif"/>
              </a:rPr>
              <a:t>guided </a:t>
            </a:r>
            <a:r>
              <a:rPr sz="800" spc="5" dirty="0">
                <a:latin typeface="Microsoft Sans Serif"/>
                <a:cs typeface="Microsoft Sans Serif"/>
              </a:rPr>
              <a:t>information </a:t>
            </a:r>
            <a:r>
              <a:rPr sz="800" dirty="0">
                <a:latin typeface="Microsoft Sans Serif"/>
                <a:cs typeface="Microsoft Sans Serif"/>
              </a:rPr>
              <a:t>flow </a:t>
            </a:r>
            <a:r>
              <a:rPr sz="800" spc="-10" dirty="0">
                <a:latin typeface="Microsoft Sans Serif"/>
                <a:cs typeface="Microsoft Sans Serif"/>
              </a:rPr>
              <a:t>network </a:t>
            </a:r>
            <a:r>
              <a:rPr sz="800" dirty="0">
                <a:latin typeface="Microsoft Sans Serif"/>
                <a:cs typeface="Microsoft Sans Serif"/>
              </a:rPr>
              <a:t>for </a:t>
            </a:r>
            <a:r>
              <a:rPr sz="800" spc="-10" dirty="0">
                <a:latin typeface="Microsoft Sans Serif"/>
                <a:cs typeface="Microsoft Sans Serif"/>
              </a:rPr>
              <a:t>underwater </a:t>
            </a:r>
            <a:r>
              <a:rPr sz="800" spc="-25" dirty="0">
                <a:latin typeface="Microsoft Sans Serif"/>
                <a:cs typeface="Microsoft Sans Serif"/>
              </a:rPr>
              <a:t>image </a:t>
            </a:r>
            <a:r>
              <a:rPr sz="800" spc="-20" dirty="0">
                <a:latin typeface="Microsoft Sans Serif"/>
                <a:cs typeface="Microsoft Sans Serif"/>
              </a:rPr>
              <a:t>enhancement.</a:t>
            </a:r>
            <a:r>
              <a:rPr sz="800" spc="170" dirty="0">
                <a:latin typeface="Microsoft Sans Serif"/>
                <a:cs typeface="Microsoft Sans Serif"/>
              </a:rPr>
              <a:t> </a:t>
            </a:r>
            <a:r>
              <a:rPr sz="800" i="1" spc="-20" dirty="0">
                <a:latin typeface="Arial"/>
                <a:cs typeface="Arial"/>
              </a:rPr>
              <a:t>IEEE </a:t>
            </a:r>
            <a:r>
              <a:rPr sz="800" i="1" spc="-15" dirty="0">
                <a:latin typeface="Arial"/>
                <a:cs typeface="Arial"/>
              </a:rPr>
              <a:t>Transactions on </a:t>
            </a:r>
            <a:r>
              <a:rPr sz="800" i="1" spc="-40" dirty="0">
                <a:latin typeface="Arial"/>
                <a:cs typeface="Arial"/>
              </a:rPr>
              <a:t>Geoscience </a:t>
            </a:r>
            <a:r>
              <a:rPr sz="800" i="1" spc="-35" dirty="0">
                <a:latin typeface="Arial"/>
                <a:cs typeface="Arial"/>
              </a:rPr>
              <a:t> </a:t>
            </a:r>
            <a:r>
              <a:rPr sz="800" i="1" spc="-20" dirty="0">
                <a:latin typeface="Arial"/>
                <a:cs typeface="Arial"/>
              </a:rPr>
              <a:t>and</a:t>
            </a:r>
            <a:r>
              <a:rPr sz="800" i="1" spc="55" dirty="0">
                <a:latin typeface="Arial"/>
                <a:cs typeface="Arial"/>
              </a:rPr>
              <a:t> </a:t>
            </a:r>
            <a:r>
              <a:rPr sz="800" i="1" spc="-20" dirty="0">
                <a:latin typeface="Arial"/>
                <a:cs typeface="Arial"/>
              </a:rPr>
              <a:t>Remote</a:t>
            </a:r>
            <a:r>
              <a:rPr sz="800" i="1" spc="60" dirty="0">
                <a:latin typeface="Arial"/>
                <a:cs typeface="Arial"/>
              </a:rPr>
              <a:t> </a:t>
            </a:r>
            <a:r>
              <a:rPr sz="800" i="1" spc="-30" dirty="0">
                <a:latin typeface="Arial"/>
                <a:cs typeface="Arial"/>
              </a:rPr>
              <a:t>Sensing</a:t>
            </a:r>
            <a:r>
              <a:rPr sz="800" spc="-30" dirty="0">
                <a:latin typeface="Microsoft Sans Serif"/>
                <a:cs typeface="Microsoft Sans Serif"/>
              </a:rPr>
              <a:t>,</a:t>
            </a:r>
            <a:r>
              <a:rPr sz="800" spc="65" dirty="0">
                <a:latin typeface="Microsoft Sans Serif"/>
                <a:cs typeface="Microsoft Sans Serif"/>
              </a:rPr>
              <a:t> </a:t>
            </a:r>
            <a:r>
              <a:rPr sz="800" spc="-15" dirty="0">
                <a:latin typeface="Microsoft Sans Serif"/>
                <a:cs typeface="Microsoft Sans Serif"/>
              </a:rPr>
              <a:t>2023.</a:t>
            </a:r>
            <a:endParaRPr sz="800">
              <a:latin typeface="Microsoft Sans Serif"/>
              <a:cs typeface="Microsoft Sans Serif"/>
            </a:endParaRPr>
          </a:p>
          <a:p>
            <a:pPr marL="251460" marR="5715" indent="-239395" algn="just">
              <a:lnSpc>
                <a:spcPts val="950"/>
              </a:lnSpc>
              <a:spcBef>
                <a:spcPts val="334"/>
              </a:spcBef>
              <a:buAutoNum type="arabicPlain" startAt="23"/>
              <a:tabLst>
                <a:tab pos="252095" algn="l"/>
              </a:tabLst>
            </a:pPr>
            <a:r>
              <a:rPr sz="800" spc="-10" dirty="0">
                <a:latin typeface="Microsoft Sans Serif"/>
                <a:cs typeface="Microsoft Sans Serif"/>
              </a:rPr>
              <a:t>Jingchun </a:t>
            </a:r>
            <a:r>
              <a:rPr sz="800" dirty="0">
                <a:latin typeface="Microsoft Sans Serif"/>
                <a:cs typeface="Microsoft Sans Serif"/>
              </a:rPr>
              <a:t>Zhou, </a:t>
            </a:r>
            <a:r>
              <a:rPr sz="800" spc="-15" dirty="0">
                <a:latin typeface="Microsoft Sans Serif"/>
                <a:cs typeface="Microsoft Sans Serif"/>
              </a:rPr>
              <a:t>Lei Pang, </a:t>
            </a:r>
            <a:r>
              <a:rPr sz="800" spc="-20" dirty="0">
                <a:latin typeface="Microsoft Sans Serif"/>
                <a:cs typeface="Microsoft Sans Serif"/>
              </a:rPr>
              <a:t>Dehuan </a:t>
            </a:r>
            <a:r>
              <a:rPr sz="800" spc="-10" dirty="0">
                <a:latin typeface="Microsoft Sans Serif"/>
                <a:cs typeface="Microsoft Sans Serif"/>
              </a:rPr>
              <a:t>Zhang, </a:t>
            </a:r>
            <a:r>
              <a:rPr sz="800" spc="-20" dirty="0">
                <a:latin typeface="Microsoft Sans Serif"/>
                <a:cs typeface="Microsoft Sans Serif"/>
              </a:rPr>
              <a:t>and Weishi </a:t>
            </a:r>
            <a:r>
              <a:rPr sz="800" spc="-10" dirty="0">
                <a:latin typeface="Microsoft Sans Serif"/>
                <a:cs typeface="Microsoft Sans Serif"/>
              </a:rPr>
              <a:t>Zhang.</a:t>
            </a:r>
            <a:r>
              <a:rPr sz="800" spc="195" dirty="0">
                <a:latin typeface="Microsoft Sans Serif"/>
                <a:cs typeface="Microsoft Sans Serif"/>
              </a:rPr>
              <a:t> </a:t>
            </a:r>
            <a:r>
              <a:rPr sz="800" spc="-10" dirty="0">
                <a:latin typeface="Microsoft Sans Serif"/>
                <a:cs typeface="Microsoft Sans Serif"/>
              </a:rPr>
              <a:t>Underwater </a:t>
            </a:r>
            <a:r>
              <a:rPr sz="800" spc="-25" dirty="0">
                <a:latin typeface="Microsoft Sans Serif"/>
                <a:cs typeface="Microsoft Sans Serif"/>
              </a:rPr>
              <a:t>image </a:t>
            </a:r>
            <a:r>
              <a:rPr sz="800" spc="-20" dirty="0">
                <a:latin typeface="Microsoft Sans Serif"/>
                <a:cs typeface="Microsoft Sans Serif"/>
              </a:rPr>
              <a:t>enhancement </a:t>
            </a:r>
            <a:r>
              <a:rPr sz="800" dirty="0">
                <a:latin typeface="Microsoft Sans Serif"/>
                <a:cs typeface="Microsoft Sans Serif"/>
              </a:rPr>
              <a:t>method </a:t>
            </a:r>
            <a:r>
              <a:rPr sz="800" spc="-10" dirty="0">
                <a:latin typeface="Microsoft Sans Serif"/>
                <a:cs typeface="Microsoft Sans Serif"/>
              </a:rPr>
              <a:t>via </a:t>
            </a:r>
            <a:r>
              <a:rPr sz="800" spc="20" dirty="0">
                <a:latin typeface="Microsoft Sans Serif"/>
                <a:cs typeface="Microsoft Sans Serif"/>
              </a:rPr>
              <a:t>multi- </a:t>
            </a:r>
            <a:r>
              <a:rPr sz="800" spc="25" dirty="0">
                <a:latin typeface="Microsoft Sans Serif"/>
                <a:cs typeface="Microsoft Sans Serif"/>
              </a:rPr>
              <a:t> </a:t>
            </a:r>
            <a:r>
              <a:rPr sz="800" dirty="0">
                <a:latin typeface="Microsoft Sans Serif"/>
                <a:cs typeface="Microsoft Sans Serif"/>
              </a:rPr>
              <a:t>interval</a:t>
            </a:r>
            <a:r>
              <a:rPr sz="800" spc="70" dirty="0">
                <a:latin typeface="Microsoft Sans Serif"/>
                <a:cs typeface="Microsoft Sans Serif"/>
              </a:rPr>
              <a:t> </a:t>
            </a:r>
            <a:r>
              <a:rPr sz="800" spc="-15" dirty="0">
                <a:latin typeface="Microsoft Sans Serif"/>
                <a:cs typeface="Microsoft Sans Serif"/>
              </a:rPr>
              <a:t>subhistogram</a:t>
            </a:r>
            <a:r>
              <a:rPr sz="800" spc="70" dirty="0">
                <a:latin typeface="Microsoft Sans Serif"/>
                <a:cs typeface="Microsoft Sans Serif"/>
              </a:rPr>
              <a:t> </a:t>
            </a:r>
            <a:r>
              <a:rPr sz="800" spc="-20" dirty="0">
                <a:latin typeface="Microsoft Sans Serif"/>
                <a:cs typeface="Microsoft Sans Serif"/>
              </a:rPr>
              <a:t>perspective</a:t>
            </a:r>
            <a:r>
              <a:rPr sz="800" spc="70" dirty="0">
                <a:latin typeface="Microsoft Sans Serif"/>
                <a:cs typeface="Microsoft Sans Serif"/>
              </a:rPr>
              <a:t> </a:t>
            </a:r>
            <a:r>
              <a:rPr sz="800" spc="-10" dirty="0">
                <a:latin typeface="Microsoft Sans Serif"/>
                <a:cs typeface="Microsoft Sans Serif"/>
              </a:rPr>
              <a:t>equalization.</a:t>
            </a:r>
            <a:r>
              <a:rPr sz="800" spc="170" dirty="0">
                <a:latin typeface="Microsoft Sans Serif"/>
                <a:cs typeface="Microsoft Sans Serif"/>
              </a:rPr>
              <a:t> </a:t>
            </a:r>
            <a:r>
              <a:rPr sz="800" i="1" spc="-20" dirty="0">
                <a:latin typeface="Arial"/>
                <a:cs typeface="Arial"/>
              </a:rPr>
              <a:t>IEEE</a:t>
            </a:r>
            <a:r>
              <a:rPr sz="800" i="1" spc="65" dirty="0">
                <a:latin typeface="Arial"/>
                <a:cs typeface="Arial"/>
              </a:rPr>
              <a:t> </a:t>
            </a:r>
            <a:r>
              <a:rPr sz="800" i="1" spc="-5" dirty="0">
                <a:latin typeface="Arial"/>
                <a:cs typeface="Arial"/>
              </a:rPr>
              <a:t>Journal</a:t>
            </a:r>
            <a:r>
              <a:rPr sz="800" i="1" spc="60" dirty="0">
                <a:latin typeface="Arial"/>
                <a:cs typeface="Arial"/>
              </a:rPr>
              <a:t> </a:t>
            </a:r>
            <a:r>
              <a:rPr sz="800" i="1" spc="5" dirty="0">
                <a:latin typeface="Arial"/>
                <a:cs typeface="Arial"/>
              </a:rPr>
              <a:t>of</a:t>
            </a:r>
            <a:r>
              <a:rPr sz="800" i="1" spc="65" dirty="0">
                <a:latin typeface="Arial"/>
                <a:cs typeface="Arial"/>
              </a:rPr>
              <a:t> </a:t>
            </a:r>
            <a:r>
              <a:rPr sz="800" i="1" spc="-20" dirty="0">
                <a:latin typeface="Arial"/>
                <a:cs typeface="Arial"/>
              </a:rPr>
              <a:t>Oceanic</a:t>
            </a:r>
            <a:r>
              <a:rPr sz="800" i="1" spc="65" dirty="0">
                <a:latin typeface="Arial"/>
                <a:cs typeface="Arial"/>
              </a:rPr>
              <a:t> </a:t>
            </a:r>
            <a:r>
              <a:rPr sz="800" i="1" spc="-15" dirty="0">
                <a:latin typeface="Arial"/>
                <a:cs typeface="Arial"/>
              </a:rPr>
              <a:t>Engineering</a:t>
            </a:r>
            <a:r>
              <a:rPr sz="800" spc="-15" dirty="0">
                <a:latin typeface="Microsoft Sans Serif"/>
                <a:cs typeface="Microsoft Sans Serif"/>
              </a:rPr>
              <a:t>,</a:t>
            </a:r>
            <a:r>
              <a:rPr sz="800" spc="65" dirty="0">
                <a:latin typeface="Microsoft Sans Serif"/>
                <a:cs typeface="Microsoft Sans Serif"/>
              </a:rPr>
              <a:t> </a:t>
            </a:r>
            <a:r>
              <a:rPr sz="800" spc="-15" dirty="0">
                <a:latin typeface="Microsoft Sans Serif"/>
                <a:cs typeface="Microsoft Sans Serif"/>
              </a:rPr>
              <a:t>2023.</a:t>
            </a:r>
            <a:endParaRPr sz="800">
              <a:latin typeface="Microsoft Sans Serif"/>
              <a:cs typeface="Microsoft Sans Serif"/>
            </a:endParaRPr>
          </a:p>
          <a:p>
            <a:pPr marL="251460" marR="5715" indent="-239395" algn="just">
              <a:lnSpc>
                <a:spcPts val="950"/>
              </a:lnSpc>
              <a:spcBef>
                <a:spcPts val="334"/>
              </a:spcBef>
              <a:buAutoNum type="arabicPlain" startAt="23"/>
              <a:tabLst>
                <a:tab pos="252095" algn="l"/>
              </a:tabLst>
            </a:pPr>
            <a:r>
              <a:rPr sz="800" spc="-10" dirty="0">
                <a:latin typeface="Microsoft Sans Serif"/>
                <a:cs typeface="Microsoft Sans Serif"/>
              </a:rPr>
              <a:t>Jingchun </a:t>
            </a:r>
            <a:r>
              <a:rPr sz="800" dirty="0">
                <a:latin typeface="Microsoft Sans Serif"/>
                <a:cs typeface="Microsoft Sans Serif"/>
              </a:rPr>
              <a:t>Zhou, </a:t>
            </a:r>
            <a:r>
              <a:rPr sz="800" spc="-20" dirty="0">
                <a:latin typeface="Microsoft Sans Serif"/>
                <a:cs typeface="Microsoft Sans Serif"/>
              </a:rPr>
              <a:t>Dehuan </a:t>
            </a:r>
            <a:r>
              <a:rPr sz="800" spc="-10" dirty="0">
                <a:latin typeface="Microsoft Sans Serif"/>
                <a:cs typeface="Microsoft Sans Serif"/>
              </a:rPr>
              <a:t>Zhang, </a:t>
            </a:r>
            <a:r>
              <a:rPr sz="800" spc="-20" dirty="0">
                <a:latin typeface="Microsoft Sans Serif"/>
                <a:cs typeface="Microsoft Sans Serif"/>
              </a:rPr>
              <a:t>and Weishi </a:t>
            </a:r>
            <a:r>
              <a:rPr sz="800" spc="-10" dirty="0">
                <a:latin typeface="Microsoft Sans Serif"/>
                <a:cs typeface="Microsoft Sans Serif"/>
              </a:rPr>
              <a:t>Zhang.</a:t>
            </a:r>
            <a:r>
              <a:rPr sz="800" spc="-5" dirty="0">
                <a:latin typeface="Microsoft Sans Serif"/>
                <a:cs typeface="Microsoft Sans Serif"/>
              </a:rPr>
              <a:t> </a:t>
            </a:r>
            <a:r>
              <a:rPr sz="800" spc="-10" dirty="0">
                <a:latin typeface="Microsoft Sans Serif"/>
                <a:cs typeface="Microsoft Sans Serif"/>
              </a:rPr>
              <a:t>Underwater </a:t>
            </a:r>
            <a:r>
              <a:rPr sz="800" spc="-25" dirty="0">
                <a:latin typeface="Microsoft Sans Serif"/>
                <a:cs typeface="Microsoft Sans Serif"/>
              </a:rPr>
              <a:t>image </a:t>
            </a:r>
            <a:r>
              <a:rPr sz="800" spc="-20" dirty="0">
                <a:latin typeface="Microsoft Sans Serif"/>
                <a:cs typeface="Microsoft Sans Serif"/>
              </a:rPr>
              <a:t>enhancement </a:t>
            </a:r>
            <a:r>
              <a:rPr sz="800" dirty="0">
                <a:latin typeface="Microsoft Sans Serif"/>
                <a:cs typeface="Microsoft Sans Serif"/>
              </a:rPr>
              <a:t>method </a:t>
            </a:r>
            <a:r>
              <a:rPr sz="800" spc="-10" dirty="0">
                <a:latin typeface="Microsoft Sans Serif"/>
                <a:cs typeface="Microsoft Sans Serif"/>
              </a:rPr>
              <a:t>via </a:t>
            </a:r>
            <a:r>
              <a:rPr sz="800" spc="5" dirty="0">
                <a:latin typeface="Microsoft Sans Serif"/>
                <a:cs typeface="Microsoft Sans Serif"/>
              </a:rPr>
              <a:t>multi-feature </a:t>
            </a:r>
            <a:r>
              <a:rPr sz="800" spc="-5" dirty="0">
                <a:latin typeface="Microsoft Sans Serif"/>
                <a:cs typeface="Microsoft Sans Serif"/>
              </a:rPr>
              <a:t>prior </a:t>
            </a:r>
            <a:r>
              <a:rPr sz="800" dirty="0">
                <a:latin typeface="Microsoft Sans Serif"/>
                <a:cs typeface="Microsoft Sans Serif"/>
              </a:rPr>
              <a:t> </a:t>
            </a:r>
            <a:r>
              <a:rPr sz="800" spc="-10" dirty="0">
                <a:latin typeface="Microsoft Sans Serif"/>
                <a:cs typeface="Microsoft Sans Serif"/>
              </a:rPr>
              <a:t>fusion.</a:t>
            </a:r>
            <a:r>
              <a:rPr sz="800" spc="155" dirty="0">
                <a:latin typeface="Microsoft Sans Serif"/>
                <a:cs typeface="Microsoft Sans Serif"/>
              </a:rPr>
              <a:t> </a:t>
            </a:r>
            <a:r>
              <a:rPr sz="800" i="1" spc="-5" dirty="0">
                <a:latin typeface="Arial"/>
                <a:cs typeface="Arial"/>
              </a:rPr>
              <a:t>Applied</a:t>
            </a:r>
            <a:r>
              <a:rPr sz="800" i="1" spc="60" dirty="0">
                <a:latin typeface="Arial"/>
                <a:cs typeface="Arial"/>
              </a:rPr>
              <a:t> </a:t>
            </a:r>
            <a:r>
              <a:rPr sz="800" i="1" spc="-10" dirty="0">
                <a:latin typeface="Arial"/>
                <a:cs typeface="Arial"/>
              </a:rPr>
              <a:t>Intelligence</a:t>
            </a:r>
            <a:r>
              <a:rPr sz="800" spc="-10" dirty="0">
                <a:latin typeface="Microsoft Sans Serif"/>
                <a:cs typeface="Microsoft Sans Serif"/>
              </a:rPr>
              <a:t>,</a:t>
            </a:r>
            <a:r>
              <a:rPr sz="800" spc="65" dirty="0">
                <a:latin typeface="Microsoft Sans Serif"/>
                <a:cs typeface="Microsoft Sans Serif"/>
              </a:rPr>
              <a:t> </a:t>
            </a:r>
            <a:r>
              <a:rPr sz="800" dirty="0">
                <a:latin typeface="Microsoft Sans Serif"/>
                <a:cs typeface="Microsoft Sans Serif"/>
              </a:rPr>
              <a:t>52(14):16435–16457,</a:t>
            </a:r>
            <a:r>
              <a:rPr sz="800" spc="65" dirty="0">
                <a:latin typeface="Microsoft Sans Serif"/>
                <a:cs typeface="Microsoft Sans Serif"/>
              </a:rPr>
              <a:t> </a:t>
            </a:r>
            <a:r>
              <a:rPr sz="800" spc="-15" dirty="0">
                <a:latin typeface="Microsoft Sans Serif"/>
                <a:cs typeface="Microsoft Sans Serif"/>
              </a:rPr>
              <a:t>2022.</a:t>
            </a:r>
            <a:endParaRPr sz="800">
              <a:latin typeface="Microsoft Sans Serif"/>
              <a:cs typeface="Microsoft Sans Serif"/>
            </a:endParaRPr>
          </a:p>
          <a:p>
            <a:pPr marL="251460" indent="-239395" algn="just">
              <a:lnSpc>
                <a:spcPts val="955"/>
              </a:lnSpc>
              <a:spcBef>
                <a:spcPts val="295"/>
              </a:spcBef>
              <a:buAutoNum type="arabicPlain" startAt="23"/>
              <a:tabLst>
                <a:tab pos="252095" algn="l"/>
              </a:tabLst>
            </a:pPr>
            <a:r>
              <a:rPr sz="800" spc="-20" dirty="0">
                <a:latin typeface="Microsoft Sans Serif"/>
                <a:cs typeface="Microsoft Sans Serif"/>
              </a:rPr>
              <a:t>Peixian </a:t>
            </a:r>
            <a:r>
              <a:rPr sz="800" spc="-10" dirty="0">
                <a:latin typeface="Microsoft Sans Serif"/>
                <a:cs typeface="Microsoft Sans Serif"/>
              </a:rPr>
              <a:t>Zhuang</a:t>
            </a:r>
            <a:r>
              <a:rPr sz="800" spc="-15" dirty="0">
                <a:latin typeface="Microsoft Sans Serif"/>
                <a:cs typeface="Microsoft Sans Serif"/>
              </a:rPr>
              <a:t> </a:t>
            </a:r>
            <a:r>
              <a:rPr sz="800" spc="-20" dirty="0">
                <a:latin typeface="Microsoft Sans Serif"/>
                <a:cs typeface="Microsoft Sans Serif"/>
              </a:rPr>
              <a:t>and</a:t>
            </a:r>
            <a:r>
              <a:rPr sz="800" spc="-15" dirty="0">
                <a:latin typeface="Microsoft Sans Serif"/>
                <a:cs typeface="Microsoft Sans Serif"/>
              </a:rPr>
              <a:t> </a:t>
            </a:r>
            <a:r>
              <a:rPr sz="800" spc="-10" dirty="0">
                <a:latin typeface="Microsoft Sans Serif"/>
                <a:cs typeface="Microsoft Sans Serif"/>
              </a:rPr>
              <a:t>Xinghao</a:t>
            </a:r>
            <a:r>
              <a:rPr sz="800" spc="-20" dirty="0">
                <a:latin typeface="Microsoft Sans Serif"/>
                <a:cs typeface="Microsoft Sans Serif"/>
              </a:rPr>
              <a:t> </a:t>
            </a:r>
            <a:r>
              <a:rPr sz="800" spc="5" dirty="0">
                <a:latin typeface="Microsoft Sans Serif"/>
                <a:cs typeface="Microsoft Sans Serif"/>
              </a:rPr>
              <a:t>Ding.</a:t>
            </a:r>
            <a:r>
              <a:rPr sz="800" spc="20" dirty="0">
                <a:latin typeface="Microsoft Sans Serif"/>
                <a:cs typeface="Microsoft Sans Serif"/>
              </a:rPr>
              <a:t> </a:t>
            </a:r>
            <a:r>
              <a:rPr sz="800" spc="-10" dirty="0">
                <a:latin typeface="Microsoft Sans Serif"/>
                <a:cs typeface="Microsoft Sans Serif"/>
              </a:rPr>
              <a:t>Underwater</a:t>
            </a:r>
            <a:r>
              <a:rPr sz="800" spc="-15" dirty="0">
                <a:latin typeface="Microsoft Sans Serif"/>
                <a:cs typeface="Microsoft Sans Serif"/>
              </a:rPr>
              <a:t> </a:t>
            </a:r>
            <a:r>
              <a:rPr sz="800" spc="-25" dirty="0">
                <a:latin typeface="Microsoft Sans Serif"/>
                <a:cs typeface="Microsoft Sans Serif"/>
              </a:rPr>
              <a:t>image</a:t>
            </a:r>
            <a:r>
              <a:rPr sz="800" spc="-15" dirty="0">
                <a:latin typeface="Microsoft Sans Serif"/>
                <a:cs typeface="Microsoft Sans Serif"/>
              </a:rPr>
              <a:t> </a:t>
            </a:r>
            <a:r>
              <a:rPr sz="800" spc="-20" dirty="0">
                <a:latin typeface="Microsoft Sans Serif"/>
                <a:cs typeface="Microsoft Sans Serif"/>
              </a:rPr>
              <a:t>enhancement using</a:t>
            </a:r>
            <a:r>
              <a:rPr sz="800" spc="-15" dirty="0">
                <a:latin typeface="Microsoft Sans Serif"/>
                <a:cs typeface="Microsoft Sans Serif"/>
              </a:rPr>
              <a:t> </a:t>
            </a:r>
            <a:r>
              <a:rPr sz="800" spc="-25" dirty="0">
                <a:latin typeface="Microsoft Sans Serif"/>
                <a:cs typeface="Microsoft Sans Serif"/>
              </a:rPr>
              <a:t>an</a:t>
            </a:r>
            <a:r>
              <a:rPr sz="800" spc="-15" dirty="0">
                <a:latin typeface="Microsoft Sans Serif"/>
                <a:cs typeface="Microsoft Sans Serif"/>
              </a:rPr>
              <a:t> </a:t>
            </a:r>
            <a:r>
              <a:rPr sz="800" spc="-25" dirty="0">
                <a:latin typeface="Microsoft Sans Serif"/>
                <a:cs typeface="Microsoft Sans Serif"/>
              </a:rPr>
              <a:t>edge-preserving</a:t>
            </a:r>
            <a:r>
              <a:rPr sz="800" spc="-15" dirty="0">
                <a:latin typeface="Microsoft Sans Serif"/>
                <a:cs typeface="Microsoft Sans Serif"/>
              </a:rPr>
              <a:t> </a:t>
            </a:r>
            <a:r>
              <a:rPr sz="800" spc="5" dirty="0">
                <a:latin typeface="Microsoft Sans Serif"/>
                <a:cs typeface="Microsoft Sans Serif"/>
              </a:rPr>
              <a:t>filtering</a:t>
            </a:r>
            <a:r>
              <a:rPr sz="800" spc="-20" dirty="0">
                <a:latin typeface="Microsoft Sans Serif"/>
                <a:cs typeface="Microsoft Sans Serif"/>
              </a:rPr>
              <a:t> </a:t>
            </a:r>
            <a:r>
              <a:rPr sz="800" spc="-5" dirty="0">
                <a:latin typeface="Microsoft Sans Serif"/>
                <a:cs typeface="Microsoft Sans Serif"/>
              </a:rPr>
              <a:t>retinex</a:t>
            </a:r>
            <a:r>
              <a:rPr sz="800" spc="-15" dirty="0">
                <a:latin typeface="Microsoft Sans Serif"/>
                <a:cs typeface="Microsoft Sans Serif"/>
              </a:rPr>
              <a:t> </a:t>
            </a:r>
            <a:r>
              <a:rPr sz="800" dirty="0">
                <a:latin typeface="Microsoft Sans Serif"/>
                <a:cs typeface="Microsoft Sans Serif"/>
              </a:rPr>
              <a:t>algorithm.</a:t>
            </a:r>
            <a:endParaRPr sz="800">
              <a:latin typeface="Microsoft Sans Serif"/>
              <a:cs typeface="Microsoft Sans Serif"/>
            </a:endParaRPr>
          </a:p>
          <a:p>
            <a:pPr marL="251460">
              <a:lnSpc>
                <a:spcPts val="955"/>
              </a:lnSpc>
            </a:pPr>
            <a:r>
              <a:rPr sz="800" i="1" spc="10" dirty="0">
                <a:latin typeface="Arial"/>
                <a:cs typeface="Arial"/>
              </a:rPr>
              <a:t>Multimedia</a:t>
            </a:r>
            <a:r>
              <a:rPr sz="800" i="1" spc="55" dirty="0">
                <a:latin typeface="Arial"/>
                <a:cs typeface="Arial"/>
              </a:rPr>
              <a:t> </a:t>
            </a:r>
            <a:r>
              <a:rPr sz="800" i="1" spc="-15" dirty="0">
                <a:latin typeface="Arial"/>
                <a:cs typeface="Arial"/>
              </a:rPr>
              <a:t>Tools</a:t>
            </a:r>
            <a:r>
              <a:rPr sz="800" i="1" spc="55" dirty="0">
                <a:latin typeface="Arial"/>
                <a:cs typeface="Arial"/>
              </a:rPr>
              <a:t> </a:t>
            </a:r>
            <a:r>
              <a:rPr sz="800" i="1" spc="-20" dirty="0">
                <a:latin typeface="Arial"/>
                <a:cs typeface="Arial"/>
              </a:rPr>
              <a:t>and</a:t>
            </a:r>
            <a:r>
              <a:rPr sz="800" i="1" spc="60" dirty="0">
                <a:latin typeface="Arial"/>
                <a:cs typeface="Arial"/>
              </a:rPr>
              <a:t> </a:t>
            </a:r>
            <a:r>
              <a:rPr sz="800" i="1" dirty="0">
                <a:latin typeface="Arial"/>
                <a:cs typeface="Arial"/>
              </a:rPr>
              <a:t>Applications</a:t>
            </a:r>
            <a:r>
              <a:rPr sz="800" dirty="0">
                <a:latin typeface="Microsoft Sans Serif"/>
                <a:cs typeface="Microsoft Sans Serif"/>
              </a:rPr>
              <a:t>,</a:t>
            </a:r>
            <a:r>
              <a:rPr sz="800" spc="60" dirty="0">
                <a:latin typeface="Microsoft Sans Serif"/>
                <a:cs typeface="Microsoft Sans Serif"/>
              </a:rPr>
              <a:t> </a:t>
            </a:r>
            <a:r>
              <a:rPr sz="800" spc="-5" dirty="0">
                <a:latin typeface="Microsoft Sans Serif"/>
                <a:cs typeface="Microsoft Sans Serif"/>
              </a:rPr>
              <a:t>79:17257–17277,</a:t>
            </a:r>
            <a:r>
              <a:rPr sz="800" spc="65" dirty="0">
                <a:latin typeface="Microsoft Sans Serif"/>
                <a:cs typeface="Microsoft Sans Serif"/>
              </a:rPr>
              <a:t> </a:t>
            </a:r>
            <a:r>
              <a:rPr sz="800" spc="-15" dirty="0">
                <a:latin typeface="Microsoft Sans Serif"/>
                <a:cs typeface="Microsoft Sans Serif"/>
              </a:rPr>
              <a:t>2020.</a:t>
            </a:r>
            <a:endParaRPr sz="800">
              <a:latin typeface="Microsoft Sans Serif"/>
              <a:cs typeface="Microsoft Sans Serif"/>
            </a:endParaRPr>
          </a:p>
          <a:p>
            <a:pPr marL="251460" marR="6350" indent="-239395" algn="just">
              <a:lnSpc>
                <a:spcPts val="950"/>
              </a:lnSpc>
              <a:spcBef>
                <a:spcPts val="365"/>
              </a:spcBef>
              <a:buAutoNum type="arabicPlain" startAt="28"/>
              <a:tabLst>
                <a:tab pos="252095" algn="l"/>
              </a:tabLst>
            </a:pPr>
            <a:r>
              <a:rPr sz="800" spc="-20" dirty="0">
                <a:latin typeface="Microsoft Sans Serif"/>
                <a:cs typeface="Microsoft Sans Serif"/>
              </a:rPr>
              <a:t>Peixian</a:t>
            </a:r>
            <a:r>
              <a:rPr sz="800" spc="-15" dirty="0">
                <a:latin typeface="Microsoft Sans Serif"/>
                <a:cs typeface="Microsoft Sans Serif"/>
              </a:rPr>
              <a:t> </a:t>
            </a:r>
            <a:r>
              <a:rPr sz="800" spc="-10" dirty="0">
                <a:latin typeface="Microsoft Sans Serif"/>
                <a:cs typeface="Microsoft Sans Serif"/>
              </a:rPr>
              <a:t>Zhuang,</a:t>
            </a:r>
            <a:r>
              <a:rPr sz="800" spc="-5" dirty="0">
                <a:latin typeface="Microsoft Sans Serif"/>
                <a:cs typeface="Microsoft Sans Serif"/>
              </a:rPr>
              <a:t> Jiamin </a:t>
            </a:r>
            <a:r>
              <a:rPr sz="800" spc="5" dirty="0">
                <a:latin typeface="Microsoft Sans Serif"/>
                <a:cs typeface="Microsoft Sans Serif"/>
              </a:rPr>
              <a:t>Wu, Fatih Porikli, </a:t>
            </a:r>
            <a:r>
              <a:rPr sz="800" spc="-20" dirty="0">
                <a:latin typeface="Microsoft Sans Serif"/>
                <a:cs typeface="Microsoft Sans Serif"/>
              </a:rPr>
              <a:t>and</a:t>
            </a:r>
            <a:r>
              <a:rPr sz="800" spc="-15" dirty="0">
                <a:latin typeface="Microsoft Sans Serif"/>
                <a:cs typeface="Microsoft Sans Serif"/>
              </a:rPr>
              <a:t> </a:t>
            </a:r>
            <a:r>
              <a:rPr sz="800" spc="-20" dirty="0">
                <a:latin typeface="Microsoft Sans Serif"/>
                <a:cs typeface="Microsoft Sans Serif"/>
              </a:rPr>
              <a:t>Chongyi</a:t>
            </a:r>
            <a:r>
              <a:rPr sz="800" spc="-15" dirty="0">
                <a:latin typeface="Microsoft Sans Serif"/>
                <a:cs typeface="Microsoft Sans Serif"/>
              </a:rPr>
              <a:t> </a:t>
            </a:r>
            <a:r>
              <a:rPr sz="800" spc="15" dirty="0">
                <a:latin typeface="Microsoft Sans Serif"/>
                <a:cs typeface="Microsoft Sans Serif"/>
              </a:rPr>
              <a:t>Li.</a:t>
            </a:r>
            <a:r>
              <a:rPr sz="800" spc="20" dirty="0">
                <a:latin typeface="Microsoft Sans Serif"/>
                <a:cs typeface="Microsoft Sans Serif"/>
              </a:rPr>
              <a:t> </a:t>
            </a:r>
            <a:r>
              <a:rPr sz="800" spc="-10" dirty="0">
                <a:latin typeface="Microsoft Sans Serif"/>
                <a:cs typeface="Microsoft Sans Serif"/>
              </a:rPr>
              <a:t>Underwater </a:t>
            </a:r>
            <a:r>
              <a:rPr sz="800" spc="-25" dirty="0">
                <a:latin typeface="Microsoft Sans Serif"/>
                <a:cs typeface="Microsoft Sans Serif"/>
              </a:rPr>
              <a:t>image</a:t>
            </a:r>
            <a:r>
              <a:rPr sz="800" spc="-20" dirty="0">
                <a:latin typeface="Microsoft Sans Serif"/>
                <a:cs typeface="Microsoft Sans Serif"/>
              </a:rPr>
              <a:t> enhancement</a:t>
            </a:r>
            <a:r>
              <a:rPr sz="800" spc="-15" dirty="0">
                <a:latin typeface="Microsoft Sans Serif"/>
                <a:cs typeface="Microsoft Sans Serif"/>
              </a:rPr>
              <a:t> </a:t>
            </a:r>
            <a:r>
              <a:rPr sz="800" spc="20" dirty="0">
                <a:latin typeface="Microsoft Sans Serif"/>
                <a:cs typeface="Microsoft Sans Serif"/>
              </a:rPr>
              <a:t>with </a:t>
            </a:r>
            <a:r>
              <a:rPr sz="800" spc="-10" dirty="0">
                <a:latin typeface="Microsoft Sans Serif"/>
                <a:cs typeface="Microsoft Sans Serif"/>
              </a:rPr>
              <a:t>hyper-laplacian </a:t>
            </a:r>
            <a:r>
              <a:rPr sz="800" spc="-5" dirty="0">
                <a:latin typeface="Microsoft Sans Serif"/>
                <a:cs typeface="Microsoft Sans Serif"/>
              </a:rPr>
              <a:t> </a:t>
            </a:r>
            <a:r>
              <a:rPr sz="800" spc="-15" dirty="0">
                <a:latin typeface="Microsoft Sans Serif"/>
                <a:cs typeface="Microsoft Sans Serif"/>
              </a:rPr>
              <a:t>reflectance</a:t>
            </a:r>
            <a:r>
              <a:rPr sz="800" spc="70" dirty="0">
                <a:latin typeface="Microsoft Sans Serif"/>
                <a:cs typeface="Microsoft Sans Serif"/>
              </a:rPr>
              <a:t> </a:t>
            </a:r>
            <a:r>
              <a:rPr sz="800" spc="-15" dirty="0">
                <a:latin typeface="Microsoft Sans Serif"/>
                <a:cs typeface="Microsoft Sans Serif"/>
              </a:rPr>
              <a:t>priors.</a:t>
            </a:r>
            <a:r>
              <a:rPr sz="800" spc="160" dirty="0">
                <a:latin typeface="Microsoft Sans Serif"/>
                <a:cs typeface="Microsoft Sans Serif"/>
              </a:rPr>
              <a:t> </a:t>
            </a:r>
            <a:r>
              <a:rPr sz="800" i="1" spc="-20" dirty="0">
                <a:latin typeface="Arial"/>
                <a:cs typeface="Arial"/>
              </a:rPr>
              <a:t>IEEE</a:t>
            </a:r>
            <a:r>
              <a:rPr sz="800" i="1" spc="60" dirty="0">
                <a:latin typeface="Arial"/>
                <a:cs typeface="Arial"/>
              </a:rPr>
              <a:t> </a:t>
            </a:r>
            <a:r>
              <a:rPr sz="800" i="1" spc="-15" dirty="0">
                <a:latin typeface="Arial"/>
                <a:cs typeface="Arial"/>
              </a:rPr>
              <a:t>Transactions</a:t>
            </a:r>
            <a:r>
              <a:rPr sz="800" i="1" spc="60" dirty="0">
                <a:latin typeface="Arial"/>
                <a:cs typeface="Arial"/>
              </a:rPr>
              <a:t> </a:t>
            </a:r>
            <a:r>
              <a:rPr sz="800" i="1" spc="-15" dirty="0">
                <a:latin typeface="Arial"/>
                <a:cs typeface="Arial"/>
              </a:rPr>
              <a:t>on</a:t>
            </a:r>
            <a:r>
              <a:rPr sz="800" i="1" spc="65" dirty="0">
                <a:latin typeface="Arial"/>
                <a:cs typeface="Arial"/>
              </a:rPr>
              <a:t> </a:t>
            </a:r>
            <a:r>
              <a:rPr sz="800" i="1" spc="-25" dirty="0">
                <a:latin typeface="Arial"/>
                <a:cs typeface="Arial"/>
              </a:rPr>
              <a:t>Image</a:t>
            </a:r>
            <a:r>
              <a:rPr sz="800" i="1" spc="60" dirty="0">
                <a:latin typeface="Arial"/>
                <a:cs typeface="Arial"/>
              </a:rPr>
              <a:t> </a:t>
            </a:r>
            <a:r>
              <a:rPr sz="800" i="1" spc="-20" dirty="0">
                <a:latin typeface="Arial"/>
                <a:cs typeface="Arial"/>
              </a:rPr>
              <a:t>Processing</a:t>
            </a:r>
            <a:r>
              <a:rPr sz="800" spc="-20" dirty="0">
                <a:latin typeface="Microsoft Sans Serif"/>
                <a:cs typeface="Microsoft Sans Serif"/>
              </a:rPr>
              <a:t>,</a:t>
            </a:r>
            <a:r>
              <a:rPr sz="800" spc="65" dirty="0">
                <a:latin typeface="Microsoft Sans Serif"/>
                <a:cs typeface="Microsoft Sans Serif"/>
              </a:rPr>
              <a:t> </a:t>
            </a:r>
            <a:r>
              <a:rPr sz="800" spc="-5" dirty="0">
                <a:latin typeface="Microsoft Sans Serif"/>
                <a:cs typeface="Microsoft Sans Serif"/>
              </a:rPr>
              <a:t>31:5442–5455,</a:t>
            </a:r>
            <a:r>
              <a:rPr sz="800" spc="65" dirty="0">
                <a:latin typeface="Microsoft Sans Serif"/>
                <a:cs typeface="Microsoft Sans Serif"/>
              </a:rPr>
              <a:t> </a:t>
            </a:r>
            <a:r>
              <a:rPr sz="800" spc="-15" dirty="0">
                <a:latin typeface="Microsoft Sans Serif"/>
                <a:cs typeface="Microsoft Sans Serif"/>
              </a:rPr>
              <a:t>2022.</a:t>
            </a:r>
            <a:endParaRPr sz="800">
              <a:latin typeface="Microsoft Sans Serif"/>
              <a:cs typeface="Microsoft Sans Serif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113874"/>
            <a:ext cx="5760085" cy="126364"/>
            <a:chOff x="0" y="3113874"/>
            <a:chExt cx="5760085" cy="126364"/>
          </a:xfrm>
        </p:grpSpPr>
        <p:sp>
          <p:nvSpPr>
            <p:cNvPr id="9" name="object 9"/>
            <p:cNvSpPr/>
            <p:nvPr/>
          </p:nvSpPr>
          <p:spPr>
            <a:xfrm>
              <a:off x="0" y="3113874"/>
              <a:ext cx="518795" cy="126364"/>
            </a:xfrm>
            <a:custGeom>
              <a:avLst/>
              <a:gdLst/>
              <a:ahLst/>
              <a:cxnLst/>
              <a:rect l="l" t="t" r="r" b="b"/>
              <a:pathLst>
                <a:path w="518795" h="126364">
                  <a:moveTo>
                    <a:pt x="51837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518375" y="126123"/>
                  </a:lnTo>
                  <a:lnTo>
                    <a:pt x="518375" y="0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7204" y="3113874"/>
              <a:ext cx="1383030" cy="126364"/>
            </a:xfrm>
            <a:custGeom>
              <a:avLst/>
              <a:gdLst/>
              <a:ahLst/>
              <a:cxnLst/>
              <a:rect l="l" t="t" r="r" b="b"/>
              <a:pathLst>
                <a:path w="1383030" h="126364">
                  <a:moveTo>
                    <a:pt x="1382433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1382433" y="126123"/>
                  </a:lnTo>
                  <a:lnTo>
                    <a:pt x="1382433" y="0"/>
                  </a:lnTo>
                  <a:close/>
                </a:path>
              </a:pathLst>
            </a:custGeom>
            <a:solidFill>
              <a:srgbClr val="0000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58467" y="3113874"/>
              <a:ext cx="3801745" cy="126364"/>
            </a:xfrm>
            <a:custGeom>
              <a:avLst/>
              <a:gdLst/>
              <a:ahLst/>
              <a:cxnLst/>
              <a:rect l="l" t="t" r="r" b="b"/>
              <a:pathLst>
                <a:path w="3801745" h="126364">
                  <a:moveTo>
                    <a:pt x="0" y="126123"/>
                  </a:moveTo>
                  <a:lnTo>
                    <a:pt x="3801529" y="126123"/>
                  </a:lnTo>
                  <a:lnTo>
                    <a:pt x="3801529" y="0"/>
                  </a:lnTo>
                  <a:lnTo>
                    <a:pt x="0" y="0"/>
                  </a:lnTo>
                  <a:lnTo>
                    <a:pt x="0" y="126123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25" dirty="0"/>
              <a:t>46</a:t>
            </a:fld>
            <a:r>
              <a:rPr spc="25" dirty="0"/>
              <a:t>/35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35" dirty="0"/>
              <a:t>Shaon</a:t>
            </a:r>
            <a:r>
              <a:rPr spc="25" dirty="0"/>
              <a:t> </a:t>
            </a:r>
            <a:r>
              <a:rPr spc="-15" dirty="0"/>
              <a:t>Kumer</a:t>
            </a:r>
            <a:r>
              <a:rPr spc="30" dirty="0"/>
              <a:t> </a:t>
            </a:r>
            <a:r>
              <a:rPr spc="-20" dirty="0"/>
              <a:t>Paul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446183" y="3128943"/>
            <a:ext cx="116586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-1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Underwater</a:t>
            </a:r>
            <a:r>
              <a:rPr sz="600" b="1" spc="3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b="1" spc="-1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Image</a:t>
            </a:r>
            <a:r>
              <a:rPr sz="600" b="1" spc="3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b="1" spc="-2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Enhancement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80004" y="0"/>
            <a:ext cx="2880360" cy="144780"/>
          </a:xfrm>
          <a:custGeom>
            <a:avLst/>
            <a:gdLst/>
            <a:ahLst/>
            <a:cxnLst/>
            <a:rect l="l" t="t" r="r" b="b"/>
            <a:pathLst>
              <a:path w="2880360" h="144780">
                <a:moveTo>
                  <a:pt x="2880004" y="0"/>
                </a:moveTo>
                <a:lnTo>
                  <a:pt x="0" y="0"/>
                </a:lnTo>
                <a:lnTo>
                  <a:pt x="0" y="144399"/>
                </a:lnTo>
                <a:lnTo>
                  <a:pt x="2880004" y="144399"/>
                </a:lnTo>
                <a:lnTo>
                  <a:pt x="2880004" y="0"/>
                </a:lnTo>
                <a:close/>
              </a:path>
            </a:pathLst>
          </a:custGeom>
          <a:solidFill>
            <a:srgbClr val="000096"/>
          </a:solid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38489" y="1234959"/>
            <a:ext cx="1482725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-80" dirty="0">
                <a:solidFill>
                  <a:schemeClr val="tx1"/>
                </a:solidFill>
                <a:latin typeface="Trebuchet MS"/>
                <a:cs typeface="Trebuchet MS"/>
              </a:rPr>
              <a:t>Thank</a:t>
            </a:r>
            <a:r>
              <a:rPr sz="2450" spc="-5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spc="-125" dirty="0">
                <a:solidFill>
                  <a:schemeClr val="tx1"/>
                </a:solidFill>
                <a:latin typeface="Trebuchet MS"/>
                <a:cs typeface="Trebuchet MS"/>
              </a:rPr>
              <a:t>You!</a:t>
            </a:r>
            <a:endParaRPr sz="245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13874"/>
            <a:ext cx="5760085" cy="126364"/>
            <a:chOff x="0" y="3113874"/>
            <a:chExt cx="5760085" cy="126364"/>
          </a:xfrm>
        </p:grpSpPr>
        <p:sp>
          <p:nvSpPr>
            <p:cNvPr id="5" name="object 5"/>
            <p:cNvSpPr/>
            <p:nvPr/>
          </p:nvSpPr>
          <p:spPr>
            <a:xfrm>
              <a:off x="0" y="3113874"/>
              <a:ext cx="518795" cy="126364"/>
            </a:xfrm>
            <a:custGeom>
              <a:avLst/>
              <a:gdLst/>
              <a:ahLst/>
              <a:cxnLst/>
              <a:rect l="l" t="t" r="r" b="b"/>
              <a:pathLst>
                <a:path w="518795" h="126364">
                  <a:moveTo>
                    <a:pt x="51837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518375" y="126123"/>
                  </a:lnTo>
                  <a:lnTo>
                    <a:pt x="518375" y="0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547204" y="3113874"/>
              <a:ext cx="1383030" cy="126364"/>
            </a:xfrm>
            <a:custGeom>
              <a:avLst/>
              <a:gdLst/>
              <a:ahLst/>
              <a:cxnLst/>
              <a:rect l="l" t="t" r="r" b="b"/>
              <a:pathLst>
                <a:path w="1383030" h="126364">
                  <a:moveTo>
                    <a:pt x="1382433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1382433" y="126123"/>
                  </a:lnTo>
                  <a:lnTo>
                    <a:pt x="1382433" y="0"/>
                  </a:lnTo>
                  <a:close/>
                </a:path>
              </a:pathLst>
            </a:custGeom>
            <a:solidFill>
              <a:srgbClr val="00004B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958467" y="3113874"/>
              <a:ext cx="3801745" cy="126364"/>
            </a:xfrm>
            <a:custGeom>
              <a:avLst/>
              <a:gdLst/>
              <a:ahLst/>
              <a:cxnLst/>
              <a:rect l="l" t="t" r="r" b="b"/>
              <a:pathLst>
                <a:path w="3801745" h="126364">
                  <a:moveTo>
                    <a:pt x="0" y="126123"/>
                  </a:moveTo>
                  <a:lnTo>
                    <a:pt x="3801529" y="126123"/>
                  </a:lnTo>
                  <a:lnTo>
                    <a:pt x="3801529" y="0"/>
                  </a:lnTo>
                  <a:lnTo>
                    <a:pt x="0" y="0"/>
                  </a:lnTo>
                  <a:lnTo>
                    <a:pt x="0" y="126123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16700" y="3128943"/>
            <a:ext cx="29781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25" dirty="0"/>
              <a:t>47</a:t>
            </a:fld>
            <a:r>
              <a:rPr spc="25" dirty="0"/>
              <a:t>/35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844130" y="3128943"/>
            <a:ext cx="6813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35" dirty="0"/>
              <a:t>Shaon</a:t>
            </a:r>
            <a:r>
              <a:rPr spc="25" dirty="0"/>
              <a:t> </a:t>
            </a:r>
            <a:r>
              <a:rPr spc="-15" dirty="0"/>
              <a:t>Kumer</a:t>
            </a:r>
            <a:r>
              <a:rPr spc="30" dirty="0"/>
              <a:t> </a:t>
            </a:r>
            <a:r>
              <a:rPr spc="-20" dirty="0"/>
              <a:t>Paul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446183" y="3128943"/>
            <a:ext cx="11658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Underwater</a:t>
            </a:r>
            <a:r>
              <a:rPr sz="600" b="1" spc="3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</a:t>
            </a:r>
            <a:r>
              <a:rPr sz="600" b="1" spc="3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2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Enhancement</a:t>
            </a:r>
            <a:endParaRPr sz="60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2108" y="3586"/>
            <a:ext cx="19018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2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Application</a:t>
            </a:r>
            <a:r>
              <a:rPr sz="600" b="1" spc="5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3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Areas</a:t>
            </a:r>
            <a:r>
              <a:rPr sz="600" b="1" spc="5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2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</a:t>
            </a:r>
            <a:r>
              <a:rPr sz="600" b="1" spc="5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Underwater</a:t>
            </a:r>
            <a:r>
              <a:rPr sz="600" b="1" spc="5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</a:t>
            </a:r>
            <a:r>
              <a:rPr sz="600" b="1" spc="5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2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Enhancement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30530"/>
            <a:chOff x="0" y="0"/>
            <a:chExt cx="5760085" cy="430530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9380"/>
            </a:xfrm>
            <a:custGeom>
              <a:avLst/>
              <a:gdLst/>
              <a:ahLst/>
              <a:cxnLst/>
              <a:rect l="l" t="t" r="r" b="b"/>
              <a:pathLst>
                <a:path w="2880360" h="119380">
                  <a:moveTo>
                    <a:pt x="0" y="119083"/>
                  </a:moveTo>
                  <a:lnTo>
                    <a:pt x="2880004" y="119083"/>
                  </a:lnTo>
                  <a:lnTo>
                    <a:pt x="2880004" y="0"/>
                  </a:lnTo>
                  <a:lnTo>
                    <a:pt x="0" y="0"/>
                  </a:lnTo>
                  <a:lnTo>
                    <a:pt x="0" y="119083"/>
                  </a:lnTo>
                  <a:close/>
                </a:path>
              </a:pathLst>
            </a:custGeom>
            <a:solidFill>
              <a:srgbClr val="0000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083"/>
              <a:ext cx="5760073" cy="31125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4762" y="116507"/>
            <a:ext cx="211010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Marine</a:t>
            </a:r>
            <a:r>
              <a:rPr sz="14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Biology</a:t>
            </a:r>
            <a:r>
              <a:rPr sz="14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4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Ecology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113874"/>
            <a:ext cx="5760085" cy="126364"/>
            <a:chOff x="0" y="3113874"/>
            <a:chExt cx="5760085" cy="126364"/>
          </a:xfrm>
        </p:grpSpPr>
        <p:sp>
          <p:nvSpPr>
            <p:cNvPr id="8" name="object 8"/>
            <p:cNvSpPr/>
            <p:nvPr/>
          </p:nvSpPr>
          <p:spPr>
            <a:xfrm>
              <a:off x="0" y="3113874"/>
              <a:ext cx="518795" cy="126364"/>
            </a:xfrm>
            <a:custGeom>
              <a:avLst/>
              <a:gdLst/>
              <a:ahLst/>
              <a:cxnLst/>
              <a:rect l="l" t="t" r="r" b="b"/>
              <a:pathLst>
                <a:path w="518795" h="126364">
                  <a:moveTo>
                    <a:pt x="51837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518375" y="126123"/>
                  </a:lnTo>
                  <a:lnTo>
                    <a:pt x="518375" y="0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7204" y="3113874"/>
              <a:ext cx="1383030" cy="126364"/>
            </a:xfrm>
            <a:custGeom>
              <a:avLst/>
              <a:gdLst/>
              <a:ahLst/>
              <a:cxnLst/>
              <a:rect l="l" t="t" r="r" b="b"/>
              <a:pathLst>
                <a:path w="1383030" h="126364">
                  <a:moveTo>
                    <a:pt x="1382433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1382433" y="126123"/>
                  </a:lnTo>
                  <a:lnTo>
                    <a:pt x="1382433" y="0"/>
                  </a:lnTo>
                  <a:close/>
                </a:path>
              </a:pathLst>
            </a:custGeom>
            <a:solidFill>
              <a:srgbClr val="0000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58467" y="3113874"/>
              <a:ext cx="3801745" cy="126364"/>
            </a:xfrm>
            <a:custGeom>
              <a:avLst/>
              <a:gdLst/>
              <a:ahLst/>
              <a:cxnLst/>
              <a:rect l="l" t="t" r="r" b="b"/>
              <a:pathLst>
                <a:path w="3801745" h="126364">
                  <a:moveTo>
                    <a:pt x="0" y="126123"/>
                  </a:moveTo>
                  <a:lnTo>
                    <a:pt x="3801529" y="126123"/>
                  </a:lnTo>
                  <a:lnTo>
                    <a:pt x="3801529" y="0"/>
                  </a:lnTo>
                  <a:lnTo>
                    <a:pt x="0" y="0"/>
                  </a:lnTo>
                  <a:lnTo>
                    <a:pt x="0" y="126123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25" dirty="0"/>
              <a:t>5</a:t>
            </a:fld>
            <a:r>
              <a:rPr spc="25" dirty="0"/>
              <a:t>/35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35" dirty="0"/>
              <a:t>Shaon</a:t>
            </a:r>
            <a:r>
              <a:rPr spc="25" dirty="0"/>
              <a:t> </a:t>
            </a:r>
            <a:r>
              <a:rPr spc="-15" dirty="0"/>
              <a:t>Kumer</a:t>
            </a:r>
            <a:r>
              <a:rPr spc="30" dirty="0"/>
              <a:t> </a:t>
            </a:r>
            <a:r>
              <a:rPr spc="-20" dirty="0"/>
              <a:t>Paul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446183" y="3128943"/>
            <a:ext cx="11658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Underwater</a:t>
            </a:r>
            <a:r>
              <a:rPr sz="600" b="1" spc="30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</a:t>
            </a:r>
            <a:r>
              <a:rPr sz="600" b="1" spc="3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2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Enhancement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4" name="Google Shape;193;p21">
            <a:extLst>
              <a:ext uri="{FF2B5EF4-FFF2-40B4-BE49-F238E27FC236}">
                <a16:creationId xmlns:a16="http://schemas.microsoft.com/office/drawing/2014/main" id="{E4814598-7603-2C01-8C7E-E8BA908F1DC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alphaModFix/>
          </a:blip>
          <a:srcRect l="27454" r="27449"/>
          <a:stretch/>
        </p:blipFill>
        <p:spPr>
          <a:xfrm>
            <a:off x="642700" y="693260"/>
            <a:ext cx="1383030" cy="1995965"/>
          </a:xfrm>
          <a:prstGeom prst="roundRect">
            <a:avLst>
              <a:gd name="adj" fmla="val 16667"/>
            </a:avLst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6831AE-261D-20B5-0F86-7E3B9EB3F4B5}"/>
              </a:ext>
            </a:extLst>
          </p:cNvPr>
          <p:cNvSpPr txBox="1"/>
          <p:nvPr/>
        </p:nvSpPr>
        <p:spPr>
          <a:xfrm>
            <a:off x="2347682" y="1183410"/>
            <a:ext cx="302331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dirty="0"/>
              <a:t>Underwater image enhancement is crucial for marine biologists and ecologists. Because Enhanced images provide clearer details about various species, behaviors, and interactions. </a:t>
            </a:r>
          </a:p>
        </p:txBody>
      </p: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2108" y="3586"/>
            <a:ext cx="19018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2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Application</a:t>
            </a:r>
            <a:r>
              <a:rPr sz="600" b="1" spc="5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3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Areas</a:t>
            </a:r>
            <a:r>
              <a:rPr sz="600" b="1" spc="5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2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</a:t>
            </a:r>
            <a:r>
              <a:rPr sz="600" b="1" spc="5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Underwater</a:t>
            </a:r>
            <a:r>
              <a:rPr sz="600" b="1" spc="5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</a:t>
            </a:r>
            <a:r>
              <a:rPr sz="600" b="1" spc="5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2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Enhancement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30530"/>
            <a:chOff x="0" y="0"/>
            <a:chExt cx="5760085" cy="430530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9380"/>
            </a:xfrm>
            <a:custGeom>
              <a:avLst/>
              <a:gdLst/>
              <a:ahLst/>
              <a:cxnLst/>
              <a:rect l="l" t="t" r="r" b="b"/>
              <a:pathLst>
                <a:path w="2880360" h="119380">
                  <a:moveTo>
                    <a:pt x="0" y="119083"/>
                  </a:moveTo>
                  <a:lnTo>
                    <a:pt x="2880004" y="119083"/>
                  </a:lnTo>
                  <a:lnTo>
                    <a:pt x="2880004" y="0"/>
                  </a:lnTo>
                  <a:lnTo>
                    <a:pt x="0" y="0"/>
                  </a:lnTo>
                  <a:lnTo>
                    <a:pt x="0" y="119083"/>
                  </a:lnTo>
                  <a:close/>
                </a:path>
              </a:pathLst>
            </a:custGeom>
            <a:solidFill>
              <a:srgbClr val="0000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083"/>
              <a:ext cx="5760073" cy="31125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4762" y="116507"/>
            <a:ext cx="184023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Underwater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FFFFFF"/>
                </a:solidFill>
                <a:latin typeface="Tahoma"/>
                <a:cs typeface="Tahoma"/>
              </a:rPr>
              <a:t>Archaeology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113874"/>
            <a:ext cx="5760085" cy="126364"/>
            <a:chOff x="0" y="3113874"/>
            <a:chExt cx="5760085" cy="126364"/>
          </a:xfrm>
        </p:grpSpPr>
        <p:sp>
          <p:nvSpPr>
            <p:cNvPr id="8" name="object 8"/>
            <p:cNvSpPr/>
            <p:nvPr/>
          </p:nvSpPr>
          <p:spPr>
            <a:xfrm>
              <a:off x="0" y="3113874"/>
              <a:ext cx="518795" cy="126364"/>
            </a:xfrm>
            <a:custGeom>
              <a:avLst/>
              <a:gdLst/>
              <a:ahLst/>
              <a:cxnLst/>
              <a:rect l="l" t="t" r="r" b="b"/>
              <a:pathLst>
                <a:path w="518795" h="126364">
                  <a:moveTo>
                    <a:pt x="51837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518375" y="126123"/>
                  </a:lnTo>
                  <a:lnTo>
                    <a:pt x="518375" y="0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7204" y="3113874"/>
              <a:ext cx="1383030" cy="126364"/>
            </a:xfrm>
            <a:custGeom>
              <a:avLst/>
              <a:gdLst/>
              <a:ahLst/>
              <a:cxnLst/>
              <a:rect l="l" t="t" r="r" b="b"/>
              <a:pathLst>
                <a:path w="1383030" h="126364">
                  <a:moveTo>
                    <a:pt x="1382433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1382433" y="126123"/>
                  </a:lnTo>
                  <a:lnTo>
                    <a:pt x="1382433" y="0"/>
                  </a:lnTo>
                  <a:close/>
                </a:path>
              </a:pathLst>
            </a:custGeom>
            <a:solidFill>
              <a:srgbClr val="0000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58467" y="3113874"/>
              <a:ext cx="3801745" cy="126364"/>
            </a:xfrm>
            <a:custGeom>
              <a:avLst/>
              <a:gdLst/>
              <a:ahLst/>
              <a:cxnLst/>
              <a:rect l="l" t="t" r="r" b="b"/>
              <a:pathLst>
                <a:path w="3801745" h="126364">
                  <a:moveTo>
                    <a:pt x="0" y="126123"/>
                  </a:moveTo>
                  <a:lnTo>
                    <a:pt x="3801529" y="126123"/>
                  </a:lnTo>
                  <a:lnTo>
                    <a:pt x="3801529" y="0"/>
                  </a:lnTo>
                  <a:lnTo>
                    <a:pt x="0" y="0"/>
                  </a:lnTo>
                  <a:lnTo>
                    <a:pt x="0" y="126123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25" dirty="0"/>
              <a:t>6</a:t>
            </a:fld>
            <a:r>
              <a:rPr spc="25" dirty="0"/>
              <a:t>/35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35" dirty="0"/>
              <a:t>Shaon</a:t>
            </a:r>
            <a:r>
              <a:rPr spc="25" dirty="0"/>
              <a:t> </a:t>
            </a:r>
            <a:r>
              <a:rPr spc="-15" dirty="0"/>
              <a:t>Kumer</a:t>
            </a:r>
            <a:r>
              <a:rPr spc="30" dirty="0"/>
              <a:t> </a:t>
            </a:r>
            <a:r>
              <a:rPr spc="-20" dirty="0"/>
              <a:t>Paul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446183" y="3128943"/>
            <a:ext cx="11658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Underwater</a:t>
            </a:r>
            <a:r>
              <a:rPr sz="600" b="1" spc="30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</a:t>
            </a:r>
            <a:r>
              <a:rPr sz="600" b="1" spc="3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2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Enhancement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86723B-B2C6-E34E-4BCC-20E3E8590723}"/>
              </a:ext>
            </a:extLst>
          </p:cNvPr>
          <p:cNvSpPr txBox="1"/>
          <p:nvPr/>
        </p:nvSpPr>
        <p:spPr>
          <a:xfrm>
            <a:off x="83400" y="1153386"/>
            <a:ext cx="2884170" cy="89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605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en-US" sz="1200" dirty="0"/>
              <a:t>Enhancing underwater images is essential for documenting and studying underwater archaeological sites and artifacts</a:t>
            </a:r>
          </a:p>
        </p:txBody>
      </p:sp>
      <p:pic>
        <p:nvPicPr>
          <p:cNvPr id="16" name="Google Shape;200;p22">
            <a:extLst>
              <a:ext uri="{FF2B5EF4-FFF2-40B4-BE49-F238E27FC236}">
                <a16:creationId xmlns:a16="http://schemas.microsoft.com/office/drawing/2014/main" id="{30209286-11F1-A327-F017-DFCB647B84D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5300" y="758024"/>
            <a:ext cx="2362200" cy="1771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2108" y="3586"/>
            <a:ext cx="19018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2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Application</a:t>
            </a:r>
            <a:r>
              <a:rPr sz="600" b="1" spc="5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3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Areas</a:t>
            </a:r>
            <a:r>
              <a:rPr sz="600" b="1" spc="5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2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</a:t>
            </a:r>
            <a:r>
              <a:rPr sz="600" b="1" spc="5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Underwater</a:t>
            </a:r>
            <a:r>
              <a:rPr sz="600" b="1" spc="5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</a:t>
            </a:r>
            <a:r>
              <a:rPr sz="600" b="1" spc="5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2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Enhancement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30530"/>
            <a:chOff x="0" y="0"/>
            <a:chExt cx="5760085" cy="430530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9380"/>
            </a:xfrm>
            <a:custGeom>
              <a:avLst/>
              <a:gdLst/>
              <a:ahLst/>
              <a:cxnLst/>
              <a:rect l="l" t="t" r="r" b="b"/>
              <a:pathLst>
                <a:path w="2880360" h="119380">
                  <a:moveTo>
                    <a:pt x="0" y="119083"/>
                  </a:moveTo>
                  <a:lnTo>
                    <a:pt x="2880004" y="119083"/>
                  </a:lnTo>
                  <a:lnTo>
                    <a:pt x="2880004" y="0"/>
                  </a:lnTo>
                  <a:lnTo>
                    <a:pt x="0" y="0"/>
                  </a:lnTo>
                  <a:lnTo>
                    <a:pt x="0" y="119083"/>
                  </a:lnTo>
                  <a:close/>
                </a:path>
              </a:pathLst>
            </a:custGeom>
            <a:solidFill>
              <a:srgbClr val="0000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083"/>
              <a:ext cx="5760073" cy="31125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4762" y="116507"/>
            <a:ext cx="34042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5" dirty="0"/>
              <a:t>Oceanography</a:t>
            </a:r>
            <a:r>
              <a:rPr spc="40" dirty="0"/>
              <a:t> </a:t>
            </a:r>
            <a:r>
              <a:rPr spc="-60" dirty="0"/>
              <a:t>and</a:t>
            </a:r>
            <a:r>
              <a:rPr spc="40" dirty="0"/>
              <a:t> </a:t>
            </a:r>
            <a:r>
              <a:rPr spc="-40" dirty="0"/>
              <a:t>Environmental</a:t>
            </a:r>
            <a:r>
              <a:rPr spc="45" dirty="0"/>
              <a:t> </a:t>
            </a:r>
            <a:r>
              <a:rPr spc="-20" dirty="0"/>
              <a:t>Monitoring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0" y="3113874"/>
            <a:ext cx="5760085" cy="126364"/>
            <a:chOff x="0" y="3113874"/>
            <a:chExt cx="5760085" cy="126364"/>
          </a:xfrm>
        </p:grpSpPr>
        <p:sp>
          <p:nvSpPr>
            <p:cNvPr id="8" name="object 8"/>
            <p:cNvSpPr/>
            <p:nvPr/>
          </p:nvSpPr>
          <p:spPr>
            <a:xfrm>
              <a:off x="0" y="3113874"/>
              <a:ext cx="518795" cy="126364"/>
            </a:xfrm>
            <a:custGeom>
              <a:avLst/>
              <a:gdLst/>
              <a:ahLst/>
              <a:cxnLst/>
              <a:rect l="l" t="t" r="r" b="b"/>
              <a:pathLst>
                <a:path w="518795" h="126364">
                  <a:moveTo>
                    <a:pt x="51837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518375" y="126123"/>
                  </a:lnTo>
                  <a:lnTo>
                    <a:pt x="518375" y="0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7204" y="3113874"/>
              <a:ext cx="1383030" cy="126364"/>
            </a:xfrm>
            <a:custGeom>
              <a:avLst/>
              <a:gdLst/>
              <a:ahLst/>
              <a:cxnLst/>
              <a:rect l="l" t="t" r="r" b="b"/>
              <a:pathLst>
                <a:path w="1383030" h="126364">
                  <a:moveTo>
                    <a:pt x="1382433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1382433" y="126123"/>
                  </a:lnTo>
                  <a:lnTo>
                    <a:pt x="1382433" y="0"/>
                  </a:lnTo>
                  <a:close/>
                </a:path>
              </a:pathLst>
            </a:custGeom>
            <a:solidFill>
              <a:srgbClr val="0000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58467" y="3113874"/>
              <a:ext cx="3801745" cy="126364"/>
            </a:xfrm>
            <a:custGeom>
              <a:avLst/>
              <a:gdLst/>
              <a:ahLst/>
              <a:cxnLst/>
              <a:rect l="l" t="t" r="r" b="b"/>
              <a:pathLst>
                <a:path w="3801745" h="126364">
                  <a:moveTo>
                    <a:pt x="0" y="126123"/>
                  </a:moveTo>
                  <a:lnTo>
                    <a:pt x="3801529" y="126123"/>
                  </a:lnTo>
                  <a:lnTo>
                    <a:pt x="3801529" y="0"/>
                  </a:lnTo>
                  <a:lnTo>
                    <a:pt x="0" y="0"/>
                  </a:lnTo>
                  <a:lnTo>
                    <a:pt x="0" y="126123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25" dirty="0"/>
              <a:t>7</a:t>
            </a:fld>
            <a:r>
              <a:rPr spc="25" dirty="0"/>
              <a:t>/35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35" dirty="0"/>
              <a:t>Shaon</a:t>
            </a:r>
            <a:r>
              <a:rPr spc="25" dirty="0"/>
              <a:t> </a:t>
            </a:r>
            <a:r>
              <a:rPr spc="-15" dirty="0"/>
              <a:t>Kumer</a:t>
            </a:r>
            <a:r>
              <a:rPr spc="30" dirty="0"/>
              <a:t> </a:t>
            </a:r>
            <a:r>
              <a:rPr spc="-20" dirty="0"/>
              <a:t>Paul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446183" y="3128943"/>
            <a:ext cx="11658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Underwater</a:t>
            </a:r>
            <a:r>
              <a:rPr sz="600" b="1" spc="30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</a:t>
            </a:r>
            <a:r>
              <a:rPr sz="600" b="1" spc="3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2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Enhancement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3A2870-56AC-7565-007F-C1C6D6FA9FB9}"/>
              </a:ext>
            </a:extLst>
          </p:cNvPr>
          <p:cNvSpPr txBox="1"/>
          <p:nvPr/>
        </p:nvSpPr>
        <p:spPr>
          <a:xfrm>
            <a:off x="259397" y="974491"/>
            <a:ext cx="5397499" cy="1097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7500" lvl="0" indent="-171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pitchFamily="2" charset="2"/>
              <a:buChar char="v"/>
            </a:pPr>
            <a:r>
              <a:rPr lang="en-US" sz="1200" dirty="0"/>
              <a:t> </a:t>
            </a:r>
            <a:r>
              <a:rPr lang="en-US" sz="1200" b="0" i="0" dirty="0">
                <a:effectLst/>
                <a:latin typeface="Söhne"/>
              </a:rPr>
              <a:t>Oceanography is the scientific study of the Earth's oceans and their various components, including the physical, chemical, biological, and geological aspects. </a:t>
            </a:r>
            <a:r>
              <a:rPr lang="en-US" sz="1200" dirty="0"/>
              <a:t>Underwater images are used to monitor environmental changes in oceans Includes studying pollution, coral bleaching, and the effects of climate change</a:t>
            </a:r>
          </a:p>
        </p:txBody>
      </p:sp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2108" y="3586"/>
            <a:ext cx="19018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2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Application</a:t>
            </a:r>
            <a:r>
              <a:rPr sz="600" b="1" spc="5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3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Areas</a:t>
            </a:r>
            <a:r>
              <a:rPr sz="600" b="1" spc="5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2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</a:t>
            </a:r>
            <a:r>
              <a:rPr sz="600" b="1" spc="5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Underwater</a:t>
            </a:r>
            <a:r>
              <a:rPr sz="600" b="1" spc="5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</a:t>
            </a:r>
            <a:r>
              <a:rPr sz="600" b="1" spc="5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2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Enhancement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30530"/>
            <a:chOff x="0" y="0"/>
            <a:chExt cx="5760085" cy="430530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9380"/>
            </a:xfrm>
            <a:custGeom>
              <a:avLst/>
              <a:gdLst/>
              <a:ahLst/>
              <a:cxnLst/>
              <a:rect l="l" t="t" r="r" b="b"/>
              <a:pathLst>
                <a:path w="2880360" h="119380">
                  <a:moveTo>
                    <a:pt x="0" y="119083"/>
                  </a:moveTo>
                  <a:lnTo>
                    <a:pt x="2880004" y="119083"/>
                  </a:lnTo>
                  <a:lnTo>
                    <a:pt x="2880004" y="0"/>
                  </a:lnTo>
                  <a:lnTo>
                    <a:pt x="0" y="0"/>
                  </a:lnTo>
                  <a:lnTo>
                    <a:pt x="0" y="119083"/>
                  </a:lnTo>
                  <a:close/>
                </a:path>
              </a:pathLst>
            </a:custGeom>
            <a:solidFill>
              <a:srgbClr val="0000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083"/>
              <a:ext cx="5760073" cy="31125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4762" y="116507"/>
            <a:ext cx="17748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Underwater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Exploration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113874"/>
            <a:ext cx="5760085" cy="126364"/>
            <a:chOff x="0" y="3113874"/>
            <a:chExt cx="5760085" cy="126364"/>
          </a:xfrm>
        </p:grpSpPr>
        <p:sp>
          <p:nvSpPr>
            <p:cNvPr id="8" name="object 8"/>
            <p:cNvSpPr/>
            <p:nvPr/>
          </p:nvSpPr>
          <p:spPr>
            <a:xfrm>
              <a:off x="0" y="3113874"/>
              <a:ext cx="518795" cy="126364"/>
            </a:xfrm>
            <a:custGeom>
              <a:avLst/>
              <a:gdLst/>
              <a:ahLst/>
              <a:cxnLst/>
              <a:rect l="l" t="t" r="r" b="b"/>
              <a:pathLst>
                <a:path w="518795" h="126364">
                  <a:moveTo>
                    <a:pt x="51837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518375" y="126123"/>
                  </a:lnTo>
                  <a:lnTo>
                    <a:pt x="518375" y="0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7204" y="3113874"/>
              <a:ext cx="1383030" cy="126364"/>
            </a:xfrm>
            <a:custGeom>
              <a:avLst/>
              <a:gdLst/>
              <a:ahLst/>
              <a:cxnLst/>
              <a:rect l="l" t="t" r="r" b="b"/>
              <a:pathLst>
                <a:path w="1383030" h="126364">
                  <a:moveTo>
                    <a:pt x="1382433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1382433" y="126123"/>
                  </a:lnTo>
                  <a:lnTo>
                    <a:pt x="1382433" y="0"/>
                  </a:lnTo>
                  <a:close/>
                </a:path>
              </a:pathLst>
            </a:custGeom>
            <a:solidFill>
              <a:srgbClr val="0000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58467" y="3113874"/>
              <a:ext cx="3801745" cy="126364"/>
            </a:xfrm>
            <a:custGeom>
              <a:avLst/>
              <a:gdLst/>
              <a:ahLst/>
              <a:cxnLst/>
              <a:rect l="l" t="t" r="r" b="b"/>
              <a:pathLst>
                <a:path w="3801745" h="126364">
                  <a:moveTo>
                    <a:pt x="0" y="126123"/>
                  </a:moveTo>
                  <a:lnTo>
                    <a:pt x="3801529" y="126123"/>
                  </a:lnTo>
                  <a:lnTo>
                    <a:pt x="3801529" y="0"/>
                  </a:lnTo>
                  <a:lnTo>
                    <a:pt x="0" y="0"/>
                  </a:lnTo>
                  <a:lnTo>
                    <a:pt x="0" y="126123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25" dirty="0"/>
              <a:t>8</a:t>
            </a:fld>
            <a:r>
              <a:rPr spc="25" dirty="0"/>
              <a:t>/35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35" dirty="0"/>
              <a:t>Shaon</a:t>
            </a:r>
            <a:r>
              <a:rPr spc="25" dirty="0"/>
              <a:t> </a:t>
            </a:r>
            <a:r>
              <a:rPr spc="-15" dirty="0"/>
              <a:t>Kumer</a:t>
            </a:r>
            <a:r>
              <a:rPr spc="30" dirty="0"/>
              <a:t> </a:t>
            </a:r>
            <a:r>
              <a:rPr spc="-20" dirty="0"/>
              <a:t>Paul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446183" y="3128943"/>
            <a:ext cx="11658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Underwater</a:t>
            </a:r>
            <a:r>
              <a:rPr sz="600" b="1" spc="30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</a:t>
            </a:r>
            <a:r>
              <a:rPr sz="600" b="1" spc="3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2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Enhancement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221D1E-E83D-D091-6EEC-FC1DF4EBAAC2}"/>
              </a:ext>
            </a:extLst>
          </p:cNvPr>
          <p:cNvSpPr txBox="1"/>
          <p:nvPr/>
        </p:nvSpPr>
        <p:spPr>
          <a:xfrm>
            <a:off x="259397" y="1025640"/>
            <a:ext cx="2884170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US" sz="1200" dirty="0"/>
              <a:t>Analyze marine life in previously unexplored regions.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US" sz="1200" dirty="0"/>
              <a:t>Researchers and explorers use enhanced underwater images to discover and study underwater structures and geological formations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B4A405C-3FE5-9904-B0BF-CDF21A7CD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8700" y="620646"/>
            <a:ext cx="1452583" cy="2182268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2108" y="3586"/>
            <a:ext cx="19018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2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Application</a:t>
            </a:r>
            <a:r>
              <a:rPr sz="600" b="1" spc="5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3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Areas</a:t>
            </a:r>
            <a:r>
              <a:rPr sz="600" b="1" spc="5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2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</a:t>
            </a:r>
            <a:r>
              <a:rPr sz="600" b="1" spc="5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Underwater</a:t>
            </a:r>
            <a:r>
              <a:rPr sz="600" b="1" spc="5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</a:t>
            </a:r>
            <a:r>
              <a:rPr sz="600" b="1" spc="50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25" dirty="0">
                <a:solidFill>
                  <a:schemeClr val="bg1"/>
                </a:solidFill>
                <a:latin typeface="Arial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Enhancement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30530"/>
            <a:chOff x="0" y="0"/>
            <a:chExt cx="5760085" cy="430530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9380"/>
            </a:xfrm>
            <a:custGeom>
              <a:avLst/>
              <a:gdLst/>
              <a:ahLst/>
              <a:cxnLst/>
              <a:rect l="l" t="t" r="r" b="b"/>
              <a:pathLst>
                <a:path w="2880360" h="119380">
                  <a:moveTo>
                    <a:pt x="0" y="119083"/>
                  </a:moveTo>
                  <a:lnTo>
                    <a:pt x="2880004" y="119083"/>
                  </a:lnTo>
                  <a:lnTo>
                    <a:pt x="2880004" y="0"/>
                  </a:lnTo>
                  <a:lnTo>
                    <a:pt x="0" y="0"/>
                  </a:lnTo>
                  <a:lnTo>
                    <a:pt x="0" y="119083"/>
                  </a:lnTo>
                  <a:close/>
                </a:path>
              </a:pathLst>
            </a:custGeom>
            <a:solidFill>
              <a:srgbClr val="0000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083"/>
              <a:ext cx="5760073" cy="31125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4762" y="116507"/>
            <a:ext cx="228409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Search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Rescue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Operations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113874"/>
            <a:ext cx="5760085" cy="126364"/>
            <a:chOff x="0" y="3113874"/>
            <a:chExt cx="5760085" cy="126364"/>
          </a:xfrm>
        </p:grpSpPr>
        <p:sp>
          <p:nvSpPr>
            <p:cNvPr id="8" name="object 8"/>
            <p:cNvSpPr/>
            <p:nvPr/>
          </p:nvSpPr>
          <p:spPr>
            <a:xfrm>
              <a:off x="0" y="3113874"/>
              <a:ext cx="518795" cy="126364"/>
            </a:xfrm>
            <a:custGeom>
              <a:avLst/>
              <a:gdLst/>
              <a:ahLst/>
              <a:cxnLst/>
              <a:rect l="l" t="t" r="r" b="b"/>
              <a:pathLst>
                <a:path w="518795" h="126364">
                  <a:moveTo>
                    <a:pt x="518375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518375" y="126123"/>
                  </a:lnTo>
                  <a:lnTo>
                    <a:pt x="518375" y="0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7204" y="3113874"/>
              <a:ext cx="1383030" cy="126364"/>
            </a:xfrm>
            <a:custGeom>
              <a:avLst/>
              <a:gdLst/>
              <a:ahLst/>
              <a:cxnLst/>
              <a:rect l="l" t="t" r="r" b="b"/>
              <a:pathLst>
                <a:path w="1383030" h="126364">
                  <a:moveTo>
                    <a:pt x="1382433" y="0"/>
                  </a:moveTo>
                  <a:lnTo>
                    <a:pt x="0" y="0"/>
                  </a:lnTo>
                  <a:lnTo>
                    <a:pt x="0" y="126123"/>
                  </a:lnTo>
                  <a:lnTo>
                    <a:pt x="1382433" y="126123"/>
                  </a:lnTo>
                  <a:lnTo>
                    <a:pt x="1382433" y="0"/>
                  </a:lnTo>
                  <a:close/>
                </a:path>
              </a:pathLst>
            </a:custGeom>
            <a:solidFill>
              <a:srgbClr val="0000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58467" y="3113874"/>
              <a:ext cx="3801745" cy="126364"/>
            </a:xfrm>
            <a:custGeom>
              <a:avLst/>
              <a:gdLst/>
              <a:ahLst/>
              <a:cxnLst/>
              <a:rect l="l" t="t" r="r" b="b"/>
              <a:pathLst>
                <a:path w="3801745" h="126364">
                  <a:moveTo>
                    <a:pt x="0" y="126123"/>
                  </a:moveTo>
                  <a:lnTo>
                    <a:pt x="3801529" y="126123"/>
                  </a:lnTo>
                  <a:lnTo>
                    <a:pt x="3801529" y="0"/>
                  </a:lnTo>
                  <a:lnTo>
                    <a:pt x="0" y="0"/>
                  </a:lnTo>
                  <a:lnTo>
                    <a:pt x="0" y="126123"/>
                  </a:lnTo>
                  <a:close/>
                </a:path>
              </a:pathLst>
            </a:custGeom>
            <a:solidFill>
              <a:srgbClr val="000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25" dirty="0"/>
              <a:t>9</a:t>
            </a:fld>
            <a:r>
              <a:rPr spc="25" dirty="0"/>
              <a:t>/35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35" dirty="0"/>
              <a:t>Shaon</a:t>
            </a:r>
            <a:r>
              <a:rPr spc="25" dirty="0"/>
              <a:t> </a:t>
            </a:r>
            <a:r>
              <a:rPr spc="-15" dirty="0"/>
              <a:t>Kumer</a:t>
            </a:r>
            <a:r>
              <a:rPr spc="30" dirty="0"/>
              <a:t> </a:t>
            </a:r>
            <a:r>
              <a:rPr spc="-20" dirty="0"/>
              <a:t>Paul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446183" y="3128943"/>
            <a:ext cx="11658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Underwater</a:t>
            </a:r>
            <a:r>
              <a:rPr sz="600" b="1" spc="30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1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</a:t>
            </a:r>
            <a:r>
              <a:rPr sz="600" b="1" spc="3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600" b="1" spc="-25" dirty="0">
                <a:solidFill>
                  <a:schemeClr val="bg1"/>
                </a:solidFill>
                <a:latin typeface="Arial"/>
                <a:cs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Enhancement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8BD743-90C4-2531-3D80-915852BB4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5300" y="1144917"/>
            <a:ext cx="2284096" cy="12543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622DE5F-1175-AE67-50A2-538FCA985AAD}"/>
              </a:ext>
            </a:extLst>
          </p:cNvPr>
          <p:cNvSpPr txBox="1"/>
          <p:nvPr/>
        </p:nvSpPr>
        <p:spPr>
          <a:xfrm>
            <a:off x="116700" y="1270827"/>
            <a:ext cx="2884170" cy="69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605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en-US" sz="1200" dirty="0"/>
              <a:t>Clear underwater images are crucial for locating missing persons, submerged vehicles, and other objects</a:t>
            </a:r>
          </a:p>
        </p:txBody>
      </p:sp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</TotalTime>
  <Words>2950</Words>
  <Application>Microsoft Office PowerPoint</Application>
  <PresentationFormat>Custom</PresentationFormat>
  <Paragraphs>391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Arial</vt:lpstr>
      <vt:lpstr>Calibri</vt:lpstr>
      <vt:lpstr>Lato</vt:lpstr>
      <vt:lpstr>Microsoft Sans Serif</vt:lpstr>
      <vt:lpstr>Söhne</vt:lpstr>
      <vt:lpstr>Tahoma</vt:lpstr>
      <vt:lpstr>Times New Roman</vt:lpstr>
      <vt:lpstr>Trebuchet MS</vt:lpstr>
      <vt:lpstr>Wingdings</vt:lpstr>
      <vt:lpstr>Office Theme</vt:lpstr>
      <vt:lpstr>Underwater Image Enhancement Research Project</vt:lpstr>
      <vt:lpstr>Table of Contents</vt:lpstr>
      <vt:lpstr>Introduction</vt:lpstr>
      <vt:lpstr>Application Areas of Underwater Image Enhancement</vt:lpstr>
      <vt:lpstr>PowerPoint Presentation</vt:lpstr>
      <vt:lpstr>PowerPoint Presentation</vt:lpstr>
      <vt:lpstr>Oceanography and Environmental Monitoring</vt:lpstr>
      <vt:lpstr>PowerPoint Presentation</vt:lpstr>
      <vt:lpstr>PowerPoint Presentation</vt:lpstr>
      <vt:lpstr>PowerPoint Presentation</vt:lpstr>
      <vt:lpstr>Underwater Robotics and Autonomous Vehicles</vt:lpstr>
      <vt:lpstr>PowerPoint Presentation</vt:lpstr>
      <vt:lpstr>Dataset Collection Difficulties</vt:lpstr>
      <vt:lpstr>Color Imbalance</vt:lpstr>
      <vt:lpstr>Low Light</vt:lpstr>
      <vt:lpstr>Diverse Underwater Conditions</vt:lpstr>
      <vt:lpstr>Underwater Equipment Limitations</vt:lpstr>
      <vt:lpstr>PowerPoint Presentation</vt:lpstr>
      <vt:lpstr>My Research Objectives</vt:lpstr>
      <vt:lpstr>PowerPoint Presentation</vt:lpstr>
      <vt:lpstr>Research Question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 Image Processing Techniques</vt:lpstr>
      <vt:lpstr>CNN Models</vt:lpstr>
      <vt:lpstr>PowerPoint Presentation</vt:lpstr>
      <vt:lpstr>Proposed Approach</vt:lpstr>
      <vt:lpstr>Image Pre-Processing Results</vt:lpstr>
      <vt:lpstr>Image Pre-Processing Results</vt:lpstr>
      <vt:lpstr>Image Pre-Processing Results</vt:lpstr>
      <vt:lpstr>Image Pre-Processing Results</vt:lpstr>
      <vt:lpstr>Image Pre-Processing Results</vt:lpstr>
      <vt:lpstr>Image Pre-Processing Results</vt:lpstr>
      <vt:lpstr>Image Pre-Processing Results</vt:lpstr>
      <vt:lpstr>PowerPoint Presentation</vt:lpstr>
      <vt:lpstr>Improved Underwater Imaging</vt:lpstr>
      <vt:lpstr>User-Friendly Algorithm</vt:lpstr>
      <vt:lpstr>PowerPoint Presentation</vt:lpstr>
      <vt:lpstr>CONCLUSION</vt:lpstr>
      <vt:lpstr>References I</vt:lpstr>
      <vt:lpstr>References II</vt:lpstr>
      <vt:lpstr>References III</vt:lpstr>
      <vt:lpstr>References IV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Underwater Image Enhancement   Research Project</dc:title>
  <dc:creator>Shaon Kumer Paul</dc:creator>
  <cp:lastModifiedBy>Shaon Paul</cp:lastModifiedBy>
  <cp:revision>6</cp:revision>
  <dcterms:created xsi:type="dcterms:W3CDTF">2023-10-15T14:23:39Z</dcterms:created>
  <dcterms:modified xsi:type="dcterms:W3CDTF">2023-11-15T18:21:13Z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2023-10-15T00:00:00Z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2023-10-15T00:00:00Z</vt:filetime>
  </property>
</Properties>
</file>